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8" r:id="rId3"/>
    <p:sldId id="269" r:id="rId4"/>
    <p:sldId id="271" r:id="rId5"/>
    <p:sldId id="303" r:id="rId6"/>
    <p:sldId id="270" r:id="rId7"/>
    <p:sldId id="304" r:id="rId8"/>
    <p:sldId id="296" r:id="rId9"/>
    <p:sldId id="295" r:id="rId10"/>
    <p:sldId id="294" r:id="rId11"/>
    <p:sldId id="297" r:id="rId12"/>
    <p:sldId id="298" r:id="rId13"/>
    <p:sldId id="299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83" r:id="rId26"/>
    <p:sldId id="285" r:id="rId27"/>
    <p:sldId id="300" r:id="rId28"/>
    <p:sldId id="301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27.08.2018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27.08.2018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h1+p{}: den første &lt;p&gt; (søsken) etter en &lt;h1&gt;,</a:t>
            </a:r>
            <a:r>
              <a:rPr lang="nb-NO" baseline="0" dirty="0" smtClean="0"/>
              <a:t> men ikke andre &lt;p&gt;</a:t>
            </a:r>
          </a:p>
          <a:p>
            <a:r>
              <a:rPr lang="nb-NO" baseline="0" dirty="0" smtClean="0"/>
              <a:t>H1~p{}: alle søsken (på samme nivå)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4E44-6EE8-4F65-995C-50DD344DE58E}" type="slidenum">
              <a:rPr lang="nb-NO" smtClean="0"/>
              <a:pPr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751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inside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2/test9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2/test10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default.asp" TargetMode="External"/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test11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2/test13.html" TargetMode="External"/><Relationship Id="rId2" Type="http://schemas.openxmlformats.org/officeDocument/2006/relationships/hyperlink" Target="http://www.it.hiof.no/grit/forelesning/web2/test12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2/test14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2/test15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2/test16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2/test17.css" TargetMode="External"/><Relationship Id="rId2" Type="http://schemas.openxmlformats.org/officeDocument/2006/relationships/hyperlink" Target="http://www.it.hiof.no/grit/forelesning/web2/test17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2/kod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HTML5 </a:t>
            </a:r>
            <a:r>
              <a:rPr lang="en-US" dirty="0" err="1" smtClean="0"/>
              <a:t>og</a:t>
            </a:r>
            <a:r>
              <a:rPr lang="en-US" dirty="0" smtClean="0"/>
              <a:t> 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Tabeller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580112" y="1340768"/>
            <a:ext cx="2746648" cy="4697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000" dirty="0" smtClean="0"/>
              <a:t>&lt;</a:t>
            </a:r>
            <a:r>
              <a:rPr lang="nb-NO" sz="2000" dirty="0" err="1" smtClean="0"/>
              <a:t>table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&lt;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&gt;15&lt;/</a:t>
            </a:r>
            <a:r>
              <a:rPr lang="nb-NO" sz="2000" dirty="0" err="1" smtClean="0"/>
              <a:t>td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 smtClean="0"/>
              <a:t>           </a:t>
            </a:r>
            <a:r>
              <a:rPr lang="nb-NO" sz="2000" dirty="0"/>
              <a:t>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&gt;12&lt;/</a:t>
            </a:r>
            <a:r>
              <a:rPr lang="nb-NO" sz="2000" dirty="0" err="1"/>
              <a:t>td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&gt;23&lt;/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&lt;/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 smtClean="0"/>
              <a:t>     &lt;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&gt;5&lt;/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</a:p>
          <a:p>
            <a:pPr marL="0" indent="0">
              <a:buNone/>
            </a:pPr>
            <a:r>
              <a:rPr lang="nb-NO" sz="2000" dirty="0"/>
              <a:t> 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&gt;19&lt;/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</a:p>
          <a:p>
            <a:pPr marL="0" indent="0">
              <a:buNone/>
            </a:pPr>
            <a:r>
              <a:rPr lang="nb-NO" sz="2000" dirty="0"/>
              <a:t> 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&gt;34&lt;/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&lt;/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 smtClean="0"/>
              <a:t>     &lt;</a:t>
            </a:r>
            <a:r>
              <a:rPr lang="nb-NO" sz="2000" dirty="0" err="1"/>
              <a:t>tr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&gt;67&lt;/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</a:p>
          <a:p>
            <a:pPr marL="0" indent="0">
              <a:buNone/>
            </a:pPr>
            <a:r>
              <a:rPr lang="nb-NO" sz="2000" dirty="0"/>
              <a:t> 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&gt;89&lt;/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</a:p>
          <a:p>
            <a:pPr marL="0" indent="0">
              <a:buNone/>
            </a:pPr>
            <a:r>
              <a:rPr lang="nb-NO" sz="2000" dirty="0"/>
              <a:t> 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&gt;54&lt;/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</a:p>
          <a:p>
            <a:pPr marL="0" indent="0">
              <a:buNone/>
            </a:pPr>
            <a:r>
              <a:rPr lang="nb-NO" sz="2000" dirty="0"/>
              <a:t>    </a:t>
            </a:r>
            <a:r>
              <a:rPr lang="nb-NO" sz="2000" dirty="0" smtClean="0"/>
              <a:t> &lt;/</a:t>
            </a:r>
            <a:r>
              <a:rPr lang="nb-NO" sz="2000" dirty="0" err="1"/>
              <a:t>tr</a:t>
            </a:r>
            <a:r>
              <a:rPr lang="nb-NO" sz="2000" dirty="0" smtClean="0"/>
              <a:t>&gt;</a:t>
            </a: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&lt;/</a:t>
            </a:r>
            <a:r>
              <a:rPr lang="nb-NO" sz="2000" dirty="0" err="1" smtClean="0"/>
              <a:t>table</a:t>
            </a:r>
            <a:r>
              <a:rPr lang="nb-NO" sz="2000" dirty="0" smtClean="0"/>
              <a:t>&gt;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539552" y="1340768"/>
            <a:ext cx="33843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&lt;</a:t>
            </a:r>
            <a:r>
              <a:rPr lang="nb-NO" sz="2000" dirty="0" err="1" smtClean="0"/>
              <a:t>table</a:t>
            </a:r>
            <a:r>
              <a:rPr lang="nb-NO" sz="2000" dirty="0" smtClean="0"/>
              <a:t>&gt;	Lager en tabell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&lt;/</a:t>
            </a:r>
            <a:r>
              <a:rPr lang="nb-NO" sz="2000" dirty="0" err="1" smtClean="0"/>
              <a:t>table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&lt;</a:t>
            </a:r>
            <a:r>
              <a:rPr lang="nb-NO" sz="2000" dirty="0" err="1" smtClean="0"/>
              <a:t>tr</a:t>
            </a:r>
            <a:r>
              <a:rPr lang="nb-NO" sz="2000" dirty="0" smtClean="0"/>
              <a:t>&gt;	Starten på en rekke</a:t>
            </a:r>
            <a:endParaRPr lang="nb-NO" sz="2000" dirty="0"/>
          </a:p>
          <a:p>
            <a:pPr marL="0" indent="0">
              <a:buNone/>
            </a:pPr>
            <a:r>
              <a:rPr lang="nb-NO" sz="2000" dirty="0"/>
              <a:t>&lt;/</a:t>
            </a:r>
            <a:r>
              <a:rPr lang="nb-NO" sz="2000" dirty="0" err="1"/>
              <a:t>tr</a:t>
            </a:r>
            <a:r>
              <a:rPr lang="nb-NO" sz="2000" dirty="0"/>
              <a:t>&gt;</a:t>
            </a:r>
          </a:p>
          <a:p>
            <a:pPr marL="0" indent="0">
              <a:buFont typeface="Arial" pitchFamily="34" charset="0"/>
              <a:buNone/>
            </a:pPr>
            <a:endParaRPr lang="nb-NO" sz="2000" dirty="0" smtClean="0"/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	Starten på en celle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&lt;/</a:t>
            </a:r>
            <a:r>
              <a:rPr lang="nb-NO" sz="2000" dirty="0" err="1" smtClean="0"/>
              <a:t>td</a:t>
            </a:r>
            <a:r>
              <a:rPr lang="nb-NO" sz="20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0051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table</a:t>
            </a:r>
            <a:r>
              <a:rPr lang="nb-NO" dirty="0" smtClean="0"/>
              <a:t> heading &lt;</a:t>
            </a:r>
            <a:r>
              <a:rPr lang="nb-NO" dirty="0" err="1" smtClean="0"/>
              <a:t>th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2962672" cy="4697427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Tilsvarer &lt;</a:t>
            </a:r>
            <a:r>
              <a:rPr lang="nb-NO" sz="2400" dirty="0" err="1" smtClean="0"/>
              <a:t>td</a:t>
            </a:r>
            <a:r>
              <a:rPr lang="nb-NO" sz="2400" dirty="0" smtClean="0"/>
              <a:t>&gt; , men har som formål å representere tabelloverskrifter.</a:t>
            </a:r>
            <a:endParaRPr lang="nb-NO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Vises vanligvis som fet type.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4644008" y="1340767"/>
            <a:ext cx="4248472" cy="4697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&lt;</a:t>
            </a:r>
            <a:r>
              <a:rPr lang="nb-NO" sz="2000" dirty="0" err="1" smtClean="0"/>
              <a:t>table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     &lt;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           &lt;</a:t>
            </a:r>
            <a:r>
              <a:rPr lang="nb-NO" sz="2000" dirty="0" err="1" smtClean="0"/>
              <a:t>th</a:t>
            </a:r>
            <a:r>
              <a:rPr lang="nb-NO" sz="2000" dirty="0" smtClean="0"/>
              <a:t>&gt;&lt;/</a:t>
            </a:r>
            <a:r>
              <a:rPr lang="nb-NO" sz="2000" dirty="0" err="1" smtClean="0"/>
              <a:t>th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 smtClean="0"/>
              <a:t>           &lt;</a:t>
            </a:r>
            <a:r>
              <a:rPr lang="nb-NO" sz="2000" dirty="0" err="1" smtClean="0"/>
              <a:t>th</a:t>
            </a:r>
            <a:r>
              <a:rPr lang="nb-NO" sz="2000" dirty="0" smtClean="0"/>
              <a:t> </a:t>
            </a:r>
            <a:r>
              <a:rPr lang="nb-NO" sz="2000" dirty="0" err="1" smtClean="0"/>
              <a:t>scope</a:t>
            </a:r>
            <a:r>
              <a:rPr lang="nb-NO" sz="2000" dirty="0" smtClean="0"/>
              <a:t>=</a:t>
            </a:r>
            <a:r>
              <a:rPr lang="nb-NO" sz="2000" dirty="0"/>
              <a:t> "</a:t>
            </a:r>
            <a:r>
              <a:rPr lang="nb-NO" sz="2000" dirty="0" err="1" smtClean="0"/>
              <a:t>col</a:t>
            </a:r>
            <a:r>
              <a:rPr lang="nb-NO" sz="2000" dirty="0"/>
              <a:t>"&gt; </a:t>
            </a:r>
            <a:r>
              <a:rPr lang="nb-NO" sz="2000" dirty="0" smtClean="0"/>
              <a:t>Mandag&lt;/</a:t>
            </a:r>
            <a:r>
              <a:rPr lang="nb-NO" sz="2000" dirty="0" err="1" smtClean="0"/>
              <a:t>th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 smtClean="0"/>
              <a:t>           &lt;</a:t>
            </a:r>
            <a:r>
              <a:rPr lang="nb-NO" sz="2000" dirty="0" err="1" smtClean="0"/>
              <a:t>th</a:t>
            </a:r>
            <a:r>
              <a:rPr lang="nb-NO" sz="2000" dirty="0" smtClean="0"/>
              <a:t> </a:t>
            </a:r>
            <a:r>
              <a:rPr lang="nb-NO" sz="2000" dirty="0" err="1"/>
              <a:t>scope</a:t>
            </a:r>
            <a:r>
              <a:rPr lang="nb-NO" sz="2000" dirty="0"/>
              <a:t>= "</a:t>
            </a:r>
            <a:r>
              <a:rPr lang="nb-NO" sz="2000" dirty="0" err="1" smtClean="0"/>
              <a:t>col</a:t>
            </a:r>
            <a:r>
              <a:rPr lang="nb-NO" sz="2000" dirty="0"/>
              <a:t>" </a:t>
            </a:r>
            <a:r>
              <a:rPr lang="nb-NO" sz="2000" dirty="0" smtClean="0"/>
              <a:t>&gt;Tirsdag&lt;/</a:t>
            </a:r>
            <a:r>
              <a:rPr lang="nb-NO" sz="2000" dirty="0" err="1" smtClean="0"/>
              <a:t>th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     &lt;/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      &lt;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 smtClean="0"/>
              <a:t>           &lt;</a:t>
            </a:r>
            <a:r>
              <a:rPr lang="nb-NO" sz="2000" dirty="0" err="1" smtClean="0"/>
              <a:t>th</a:t>
            </a:r>
            <a:r>
              <a:rPr lang="nb-NO" sz="2000" dirty="0" smtClean="0"/>
              <a:t> </a:t>
            </a:r>
            <a:r>
              <a:rPr lang="nb-NO" sz="2000" dirty="0" err="1"/>
              <a:t>scope</a:t>
            </a:r>
            <a:r>
              <a:rPr lang="nb-NO" sz="2000" dirty="0"/>
              <a:t>= "</a:t>
            </a:r>
            <a:r>
              <a:rPr lang="nb-NO" sz="2000" dirty="0" err="1" smtClean="0"/>
              <a:t>col</a:t>
            </a:r>
            <a:r>
              <a:rPr lang="nb-NO" sz="2000" dirty="0"/>
              <a:t>"&gt;Middag</a:t>
            </a:r>
            <a:r>
              <a:rPr lang="nb-NO" sz="2000" dirty="0" smtClean="0"/>
              <a:t>&lt;/</a:t>
            </a:r>
            <a:r>
              <a:rPr lang="nb-NO" sz="2000" dirty="0" err="1" smtClean="0"/>
              <a:t>th</a:t>
            </a:r>
            <a:r>
              <a:rPr lang="nb-NO" sz="2000" dirty="0" smtClean="0"/>
              <a:t>&gt;           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&gt;Kari&lt;/</a:t>
            </a:r>
            <a:r>
              <a:rPr lang="nb-NO" sz="2000" dirty="0" err="1" smtClean="0"/>
              <a:t>td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 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&gt;Jens&lt;/</a:t>
            </a:r>
            <a:r>
              <a:rPr lang="nb-NO" sz="2000" dirty="0" err="1" smtClean="0"/>
              <a:t>td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     &lt;/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     &lt;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None/>
            </a:pPr>
            <a:r>
              <a:rPr lang="nb-NO" sz="2000" dirty="0"/>
              <a:t>  </a:t>
            </a:r>
            <a:r>
              <a:rPr lang="nb-NO" sz="2000" dirty="0" smtClean="0"/>
              <a:t>         &lt;</a:t>
            </a:r>
            <a:r>
              <a:rPr lang="nb-NO" sz="2000" dirty="0" err="1"/>
              <a:t>th</a:t>
            </a:r>
            <a:r>
              <a:rPr lang="nb-NO" sz="2000" dirty="0"/>
              <a:t> </a:t>
            </a:r>
            <a:r>
              <a:rPr lang="nb-NO" sz="2000" dirty="0" err="1"/>
              <a:t>scope</a:t>
            </a:r>
            <a:r>
              <a:rPr lang="nb-NO" sz="2000" dirty="0"/>
              <a:t>= "</a:t>
            </a:r>
            <a:r>
              <a:rPr lang="nb-NO" sz="2000" dirty="0" err="1" smtClean="0"/>
              <a:t>col</a:t>
            </a:r>
            <a:r>
              <a:rPr lang="nb-NO" sz="2000" dirty="0"/>
              <a:t>"&gt;Vask</a:t>
            </a:r>
            <a:r>
              <a:rPr lang="nb-NO" sz="2000" dirty="0" smtClean="0"/>
              <a:t>&lt;/</a:t>
            </a:r>
            <a:r>
              <a:rPr lang="nb-NO" sz="2000" dirty="0" err="1"/>
              <a:t>th</a:t>
            </a:r>
            <a:r>
              <a:rPr lang="nb-NO" sz="2000" dirty="0"/>
              <a:t>&gt;           </a:t>
            </a:r>
          </a:p>
          <a:p>
            <a:pPr marL="0" indent="0">
              <a:buNone/>
            </a:pPr>
            <a:r>
              <a:rPr lang="nb-NO" sz="2000" dirty="0"/>
              <a:t> 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&gt;Truls&lt;/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</a:p>
          <a:p>
            <a:pPr marL="0" indent="0">
              <a:buNone/>
            </a:pPr>
            <a:r>
              <a:rPr lang="nb-NO" sz="2000" dirty="0"/>
              <a:t>           &lt;</a:t>
            </a:r>
            <a:r>
              <a:rPr lang="nb-NO" sz="2000" dirty="0" err="1" smtClean="0"/>
              <a:t>td</a:t>
            </a:r>
            <a:r>
              <a:rPr lang="nb-NO" sz="2000" dirty="0" smtClean="0"/>
              <a:t>&gt;Kari&lt;/</a:t>
            </a:r>
            <a:r>
              <a:rPr lang="nb-NO" sz="2000" dirty="0" err="1"/>
              <a:t>td</a:t>
            </a:r>
            <a:r>
              <a:rPr lang="nb-NO" sz="2000" dirty="0"/>
              <a:t>&gt;</a:t>
            </a:r>
            <a:r>
              <a:rPr lang="nb-NO" sz="2000" dirty="0" smtClean="0"/>
              <a:t>     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&lt;/</a:t>
            </a:r>
            <a:r>
              <a:rPr lang="nb-NO" sz="2000" dirty="0" err="1" smtClean="0"/>
              <a:t>tr</a:t>
            </a:r>
            <a:r>
              <a:rPr lang="nb-NO" sz="2000" dirty="0" smtClean="0"/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nb-NO" sz="2000" dirty="0" smtClean="0"/>
              <a:t>&lt;/</a:t>
            </a:r>
            <a:r>
              <a:rPr lang="nb-NO" sz="2000" dirty="0" err="1" smtClean="0"/>
              <a:t>table</a:t>
            </a:r>
            <a:r>
              <a:rPr lang="nb-NO" sz="20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962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Overskridende kolonner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2890664" cy="469742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Noen ganger har du bruk for celler som strekker seg over flere rekker.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 smtClean="0"/>
              <a:t>colspan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ktangel 6"/>
          <p:cNvSpPr/>
          <p:nvPr/>
        </p:nvSpPr>
        <p:spPr>
          <a:xfrm>
            <a:off x="4139952" y="148478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smtClean="0"/>
              <a:t>&lt;</a:t>
            </a:r>
            <a:r>
              <a:rPr lang="nb-NO" dirty="0" err="1"/>
              <a:t>table</a:t>
            </a:r>
            <a:r>
              <a:rPr lang="nb-NO" dirty="0" smtClean="0"/>
              <a:t>&gt;</a:t>
            </a:r>
          </a:p>
          <a:p>
            <a:r>
              <a:rPr lang="nb-NO" dirty="0"/>
              <a:t> </a:t>
            </a:r>
            <a:r>
              <a:rPr lang="nb-NO" dirty="0" smtClean="0"/>
              <a:t>    &lt;</a:t>
            </a:r>
            <a:r>
              <a:rPr lang="nb-NO" dirty="0" err="1"/>
              <a:t>tr</a:t>
            </a:r>
            <a:r>
              <a:rPr lang="nb-NO" dirty="0"/>
              <a:t>&gt;</a:t>
            </a:r>
          </a:p>
          <a:p>
            <a:r>
              <a:rPr lang="nb-NO" dirty="0"/>
              <a:t> </a:t>
            </a:r>
            <a:r>
              <a:rPr lang="nb-NO" dirty="0" smtClean="0"/>
              <a:t>         &lt;</a:t>
            </a:r>
            <a:r>
              <a:rPr lang="nb-NO" dirty="0" err="1"/>
              <a:t>th</a:t>
            </a:r>
            <a:r>
              <a:rPr lang="nb-NO" dirty="0"/>
              <a:t>&gt;&lt;/</a:t>
            </a:r>
            <a:r>
              <a:rPr lang="nb-NO" dirty="0" err="1"/>
              <a:t>th</a:t>
            </a:r>
            <a:r>
              <a:rPr lang="nb-NO" dirty="0"/>
              <a:t>&gt;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th</a:t>
            </a:r>
            <a:r>
              <a:rPr lang="nb-NO" dirty="0"/>
              <a:t>&gt;9.00&lt;/</a:t>
            </a:r>
            <a:r>
              <a:rPr lang="nb-NO" dirty="0" err="1"/>
              <a:t>th</a:t>
            </a:r>
            <a:r>
              <a:rPr lang="nb-NO" dirty="0"/>
              <a:t>&gt;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th</a:t>
            </a:r>
            <a:r>
              <a:rPr lang="nb-NO" dirty="0"/>
              <a:t>&gt;10.00&lt;/</a:t>
            </a:r>
            <a:r>
              <a:rPr lang="nb-NO" dirty="0" err="1"/>
              <a:t>th</a:t>
            </a:r>
            <a:r>
              <a:rPr lang="nb-NO" dirty="0"/>
              <a:t>&gt;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th</a:t>
            </a:r>
            <a:r>
              <a:rPr lang="nb-NO" dirty="0"/>
              <a:t>&gt;11.00&lt;/</a:t>
            </a:r>
            <a:r>
              <a:rPr lang="nb-NO" dirty="0" err="1"/>
              <a:t>th</a:t>
            </a:r>
            <a:r>
              <a:rPr lang="nb-NO" dirty="0"/>
              <a:t>&gt;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th</a:t>
            </a:r>
            <a:r>
              <a:rPr lang="nb-NO" dirty="0"/>
              <a:t>&gt;12.00&lt;/</a:t>
            </a:r>
            <a:r>
              <a:rPr lang="nb-NO" dirty="0" err="1"/>
              <a:t>th</a:t>
            </a:r>
            <a:r>
              <a:rPr lang="nb-NO" dirty="0" smtClean="0"/>
              <a:t>&gt;</a:t>
            </a:r>
          </a:p>
          <a:p>
            <a:r>
              <a:rPr lang="nb-NO" dirty="0"/>
              <a:t> </a:t>
            </a:r>
            <a:r>
              <a:rPr lang="nb-NO" dirty="0" smtClean="0"/>
              <a:t>    &lt;/</a:t>
            </a:r>
            <a:r>
              <a:rPr lang="nb-NO" dirty="0" err="1"/>
              <a:t>tr</a:t>
            </a:r>
            <a:r>
              <a:rPr lang="nb-NO" dirty="0"/>
              <a:t>&gt;</a:t>
            </a:r>
          </a:p>
          <a:p>
            <a:r>
              <a:rPr lang="nb-NO" dirty="0" smtClean="0"/>
              <a:t>     &lt;</a:t>
            </a:r>
            <a:r>
              <a:rPr lang="nb-NO" dirty="0" err="1"/>
              <a:t>tr</a:t>
            </a:r>
            <a:r>
              <a:rPr lang="nb-NO" dirty="0"/>
              <a:t>&gt;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th</a:t>
            </a:r>
            <a:r>
              <a:rPr lang="nb-NO" dirty="0"/>
              <a:t>&gt;Mandag&lt;/</a:t>
            </a:r>
            <a:r>
              <a:rPr lang="nb-NO" dirty="0" err="1"/>
              <a:t>th</a:t>
            </a:r>
            <a:r>
              <a:rPr lang="nb-NO" dirty="0"/>
              <a:t>&gt;           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td</a:t>
            </a:r>
            <a:r>
              <a:rPr lang="nb-NO" dirty="0"/>
              <a:t>&gt;Lab&lt;/</a:t>
            </a:r>
            <a:r>
              <a:rPr lang="nb-NO" dirty="0" err="1"/>
              <a:t>td</a:t>
            </a:r>
            <a:r>
              <a:rPr lang="nb-NO" dirty="0"/>
              <a:t>&gt;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td</a:t>
            </a:r>
            <a:r>
              <a:rPr lang="nb-NO" dirty="0"/>
              <a:t> </a:t>
            </a:r>
            <a:r>
              <a:rPr lang="nb-NO" dirty="0" err="1"/>
              <a:t>colspan</a:t>
            </a:r>
            <a:r>
              <a:rPr lang="nb-NO" dirty="0"/>
              <a:t>="2"&gt;</a:t>
            </a:r>
            <a:r>
              <a:rPr lang="nb-NO" dirty="0" err="1"/>
              <a:t>Forelsening</a:t>
            </a:r>
            <a:r>
              <a:rPr lang="nb-NO" dirty="0"/>
              <a:t>&lt;/</a:t>
            </a:r>
            <a:r>
              <a:rPr lang="nb-NO" dirty="0" err="1"/>
              <a:t>td</a:t>
            </a:r>
            <a:r>
              <a:rPr lang="nb-NO" dirty="0"/>
              <a:t>&gt;</a:t>
            </a:r>
          </a:p>
          <a:p>
            <a:r>
              <a:rPr lang="nb-NO" dirty="0" smtClean="0"/>
              <a:t>          &lt;</a:t>
            </a:r>
            <a:r>
              <a:rPr lang="nb-NO" dirty="0" err="1"/>
              <a:t>td</a:t>
            </a:r>
            <a:r>
              <a:rPr lang="nb-NO" dirty="0"/>
              <a:t>&gt;</a:t>
            </a:r>
            <a:r>
              <a:rPr lang="nb-NO" dirty="0" err="1"/>
              <a:t>Lunch</a:t>
            </a:r>
            <a:r>
              <a:rPr lang="nb-NO" dirty="0"/>
              <a:t>&lt;/</a:t>
            </a:r>
            <a:r>
              <a:rPr lang="nb-NO" dirty="0" err="1"/>
              <a:t>td</a:t>
            </a:r>
            <a:r>
              <a:rPr lang="nb-NO" dirty="0"/>
              <a:t>&gt;</a:t>
            </a:r>
          </a:p>
          <a:p>
            <a:r>
              <a:rPr lang="nb-NO" dirty="0" smtClean="0"/>
              <a:t>    &lt;/</a:t>
            </a:r>
            <a:r>
              <a:rPr lang="nb-NO" dirty="0" err="1"/>
              <a:t>tr</a:t>
            </a:r>
            <a:r>
              <a:rPr lang="nb-NO" dirty="0" smtClean="0"/>
              <a:t>&gt;</a:t>
            </a:r>
            <a:r>
              <a:rPr lang="nb-NO" dirty="0"/>
              <a:t>	</a:t>
            </a:r>
            <a:endParaRPr lang="nb-NO" dirty="0" smtClean="0"/>
          </a:p>
          <a:p>
            <a:r>
              <a:rPr lang="nb-NO" dirty="0" smtClean="0"/>
              <a:t>&lt;/</a:t>
            </a:r>
            <a:r>
              <a:rPr lang="nb-NO" dirty="0" err="1"/>
              <a:t>table</a:t>
            </a:r>
            <a:r>
              <a:rPr lang="nb-NO" dirty="0" smtClean="0"/>
              <a:t>&gt;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52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Overskridende rekker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43873" y="1484784"/>
            <a:ext cx="4474840" cy="4697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dirty="0"/>
              <a:t>&lt;</a:t>
            </a:r>
            <a:r>
              <a:rPr lang="nb-NO" sz="1600" dirty="0" err="1"/>
              <a:t>table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&lt;</a:t>
            </a:r>
            <a:r>
              <a:rPr lang="nb-NO" sz="1600" dirty="0" err="1"/>
              <a:t>tr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th</a:t>
            </a:r>
            <a:r>
              <a:rPr lang="nb-NO" sz="1600" dirty="0"/>
              <a:t>&gt;&lt;/</a:t>
            </a:r>
            <a:r>
              <a:rPr lang="nb-NO" sz="1600" dirty="0" err="1"/>
              <a:t>th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th</a:t>
            </a:r>
            <a:r>
              <a:rPr lang="nb-NO" sz="1600" dirty="0"/>
              <a:t>&gt;Mandag&lt;/</a:t>
            </a:r>
            <a:r>
              <a:rPr lang="nb-NO" sz="1600" dirty="0" err="1"/>
              <a:t>th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th</a:t>
            </a:r>
            <a:r>
              <a:rPr lang="nb-NO" sz="1600" dirty="0"/>
              <a:t>&gt;Tirsdag&lt;/</a:t>
            </a:r>
            <a:r>
              <a:rPr lang="nb-NO" sz="1600" dirty="0" err="1"/>
              <a:t>th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&lt;/</a:t>
            </a:r>
            <a:r>
              <a:rPr lang="nb-NO" sz="1600" dirty="0" err="1"/>
              <a:t>tr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&lt;</a:t>
            </a:r>
            <a:r>
              <a:rPr lang="nb-NO" sz="1600" dirty="0" err="1"/>
              <a:t>tr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th</a:t>
            </a:r>
            <a:r>
              <a:rPr lang="nb-NO" sz="1600" dirty="0"/>
              <a:t>&gt;</a:t>
            </a:r>
            <a:r>
              <a:rPr lang="nb-NO" sz="1600" dirty="0" err="1"/>
              <a:t>kl</a:t>
            </a:r>
            <a:r>
              <a:rPr lang="nb-NO" sz="1600" dirty="0"/>
              <a:t> 8.00-9.00&lt;/</a:t>
            </a:r>
            <a:r>
              <a:rPr lang="nb-NO" sz="1600" dirty="0" err="1"/>
              <a:t>th</a:t>
            </a:r>
            <a:r>
              <a:rPr lang="nb-NO" sz="1600" dirty="0"/>
              <a:t>&gt;           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td</a:t>
            </a:r>
            <a:r>
              <a:rPr lang="nb-NO" sz="1600" dirty="0"/>
              <a:t>&gt;</a:t>
            </a:r>
            <a:r>
              <a:rPr lang="nb-NO" sz="1600" dirty="0" err="1"/>
              <a:t>Kolkvie</a:t>
            </a:r>
            <a:r>
              <a:rPr lang="nb-NO" sz="1600" dirty="0"/>
              <a:t>&lt;/</a:t>
            </a:r>
            <a:r>
              <a:rPr lang="nb-NO" sz="1600" dirty="0" err="1"/>
              <a:t>td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td</a:t>
            </a:r>
            <a:r>
              <a:rPr lang="nb-NO" sz="1600" dirty="0"/>
              <a:t> </a:t>
            </a:r>
            <a:r>
              <a:rPr lang="nb-NO" sz="1600" dirty="0" err="1"/>
              <a:t>rowspan</a:t>
            </a:r>
            <a:r>
              <a:rPr lang="nb-NO" sz="1600" dirty="0"/>
              <a:t>="2"&gt;</a:t>
            </a:r>
            <a:r>
              <a:rPr lang="nb-NO" sz="1600" dirty="0" err="1"/>
              <a:t>Forelsening</a:t>
            </a:r>
            <a:r>
              <a:rPr lang="nb-NO" sz="1600" dirty="0"/>
              <a:t>&lt;/</a:t>
            </a:r>
            <a:r>
              <a:rPr lang="nb-NO" sz="1600" dirty="0" err="1"/>
              <a:t>td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 &lt;/</a:t>
            </a:r>
            <a:r>
              <a:rPr lang="nb-NO" sz="1600" dirty="0" err="1"/>
              <a:t>tr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&lt;</a:t>
            </a:r>
            <a:r>
              <a:rPr lang="nb-NO" sz="1600" dirty="0" err="1"/>
              <a:t>tr</a:t>
            </a:r>
            <a:r>
              <a:rPr lang="nb-NO" sz="1600" dirty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th</a:t>
            </a:r>
            <a:r>
              <a:rPr lang="nb-NO" sz="1600" dirty="0"/>
              <a:t>&gt;</a:t>
            </a:r>
            <a:r>
              <a:rPr lang="nb-NO" sz="1600" dirty="0" err="1"/>
              <a:t>kl</a:t>
            </a:r>
            <a:r>
              <a:rPr lang="nb-NO" sz="1600" dirty="0"/>
              <a:t> 9.00-10.00&lt;/</a:t>
            </a:r>
            <a:r>
              <a:rPr lang="nb-NO" sz="1600" dirty="0" err="1"/>
              <a:t>th</a:t>
            </a:r>
            <a:r>
              <a:rPr lang="nb-NO" sz="1600" dirty="0"/>
              <a:t>&gt;           </a:t>
            </a:r>
          </a:p>
          <a:p>
            <a:pPr marL="0" indent="0">
              <a:buNone/>
            </a:pPr>
            <a:r>
              <a:rPr lang="nb-NO" sz="1600" dirty="0" smtClean="0"/>
              <a:t>          &lt;</a:t>
            </a:r>
            <a:r>
              <a:rPr lang="nb-NO" sz="1600" dirty="0" err="1"/>
              <a:t>td</a:t>
            </a:r>
            <a:r>
              <a:rPr lang="nb-NO" sz="1600" dirty="0"/>
              <a:t>&gt;</a:t>
            </a:r>
            <a:r>
              <a:rPr lang="nb-NO" sz="1600" dirty="0" err="1"/>
              <a:t>Kolokvie</a:t>
            </a:r>
            <a:r>
              <a:rPr lang="nb-NO" sz="1600" dirty="0"/>
              <a:t>&lt;/</a:t>
            </a:r>
            <a:r>
              <a:rPr lang="nb-NO" sz="1600" dirty="0" err="1"/>
              <a:t>td</a:t>
            </a:r>
            <a:r>
              <a:rPr lang="nb-NO" sz="1600" dirty="0" smtClean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    &lt;/</a:t>
            </a:r>
            <a:r>
              <a:rPr lang="nb-NO" sz="1600" dirty="0" err="1"/>
              <a:t>tr</a:t>
            </a:r>
            <a:r>
              <a:rPr lang="nb-NO" sz="1600" dirty="0" smtClean="0"/>
              <a:t>&gt;</a:t>
            </a:r>
          </a:p>
          <a:p>
            <a:pPr marL="0" indent="0">
              <a:buNone/>
            </a:pPr>
            <a:r>
              <a:rPr lang="nb-NO" sz="1600" dirty="0" smtClean="0"/>
              <a:t>&lt;/</a:t>
            </a:r>
            <a:r>
              <a:rPr lang="nb-NO" sz="1600" dirty="0" err="1" smtClean="0"/>
              <a:t>table</a:t>
            </a:r>
            <a:r>
              <a:rPr lang="nb-NO" sz="1600" dirty="0" smtClean="0"/>
              <a:t>&gt;</a:t>
            </a:r>
            <a:endParaRPr lang="nb-NO" sz="16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457200" y="1428736"/>
            <a:ext cx="2890664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smtClean="0"/>
              <a:t>Noen ganger har du bruk for celler som strekker seg over flere rekker.</a:t>
            </a:r>
          </a:p>
          <a:p>
            <a:pPr marL="0" indent="0">
              <a:buFont typeface="Arial" pitchFamily="34" charset="0"/>
              <a:buNone/>
            </a:pPr>
            <a:endParaRPr lang="nb-NO" dirty="0" smtClean="0"/>
          </a:p>
          <a:p>
            <a:pPr marL="0" indent="0">
              <a:buFont typeface="Arial" pitchFamily="34" charset="0"/>
              <a:buNone/>
            </a:pPr>
            <a:r>
              <a:rPr lang="nb-NO" dirty="0" err="1" smtClean="0"/>
              <a:t>rowspan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46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Stilsett - CSS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Når </a:t>
            </a:r>
            <a:r>
              <a:rPr lang="nb-NO" dirty="0"/>
              <a:t>en </a:t>
            </a:r>
            <a:r>
              <a:rPr lang="nb-NO" dirty="0" err="1"/>
              <a:t>browser</a:t>
            </a:r>
            <a:r>
              <a:rPr lang="nb-NO" dirty="0"/>
              <a:t> leser et style </a:t>
            </a:r>
            <a:r>
              <a:rPr lang="nb-NO" dirty="0" err="1"/>
              <a:t>sheet</a:t>
            </a:r>
            <a:r>
              <a:rPr lang="nb-NO" dirty="0"/>
              <a:t>, så vil den formatere dokumentene etter de beskrivelse som finnes i style </a:t>
            </a:r>
            <a:r>
              <a:rPr lang="nb-NO" dirty="0" err="1"/>
              <a:t>sheet</a:t>
            </a:r>
            <a:r>
              <a:rPr lang="nb-NO" dirty="0"/>
              <a:t>.</a:t>
            </a:r>
          </a:p>
          <a:p>
            <a:r>
              <a:rPr lang="nb-NO" dirty="0"/>
              <a:t>Det fines tre måter å sette inn style </a:t>
            </a:r>
            <a:r>
              <a:rPr lang="nb-NO" dirty="0" err="1"/>
              <a:t>sheets</a:t>
            </a:r>
            <a:r>
              <a:rPr lang="nb-NO" dirty="0"/>
              <a:t> på i et html-dokument:</a:t>
            </a:r>
          </a:p>
          <a:p>
            <a:pPr lvl="1"/>
            <a:r>
              <a:rPr lang="nb-NO" dirty="0"/>
              <a:t>Eksterne Style </a:t>
            </a:r>
            <a:r>
              <a:rPr lang="nb-NO" dirty="0" err="1"/>
              <a:t>Sheet</a:t>
            </a:r>
            <a:endParaRPr lang="nb-NO" dirty="0"/>
          </a:p>
          <a:p>
            <a:pPr lvl="1"/>
            <a:r>
              <a:rPr lang="nb-NO" dirty="0"/>
              <a:t>Interne Style </a:t>
            </a:r>
            <a:r>
              <a:rPr lang="nb-NO" dirty="0" err="1"/>
              <a:t>Sheet</a:t>
            </a:r>
            <a:endParaRPr lang="nb-NO" dirty="0"/>
          </a:p>
          <a:p>
            <a:pPr lvl="1"/>
            <a:r>
              <a:rPr lang="nb-NO" dirty="0" err="1"/>
              <a:t>Inline</a:t>
            </a:r>
            <a:r>
              <a:rPr lang="nb-NO" dirty="0"/>
              <a:t> Style </a:t>
            </a:r>
            <a:r>
              <a:rPr lang="nb-NO" dirty="0" err="1"/>
              <a:t>Sheet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nb-NO" sz="3600" b="1" dirty="0" smtClean="0">
                <a:latin typeface="+mj-lt"/>
              </a:rPr>
              <a:t>Interne Style </a:t>
            </a:r>
            <a:r>
              <a:rPr lang="nb-NO" sz="3600" b="1" dirty="0" err="1" smtClean="0">
                <a:latin typeface="+mj-lt"/>
              </a:rPr>
              <a:t>Sheet</a:t>
            </a:r>
            <a:endParaRPr lang="nb-NO" sz="3600" b="1" dirty="0">
              <a:latin typeface="+mj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Plasseres innenfor &lt;head&gt; -taggen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dirty="0" smtClean="0"/>
              <a:t>&lt;style type=</a:t>
            </a:r>
            <a:r>
              <a:rPr lang="nb-NO" sz="2400" dirty="0"/>
              <a:t>"</a:t>
            </a:r>
            <a:r>
              <a:rPr lang="nb-NO" sz="2400" dirty="0" err="1" smtClean="0"/>
              <a:t>text</a:t>
            </a:r>
            <a:r>
              <a:rPr lang="nb-NO" sz="2400" dirty="0" smtClean="0"/>
              <a:t>/</a:t>
            </a:r>
            <a:r>
              <a:rPr lang="nb-NO" sz="2400" dirty="0" err="1" smtClean="0"/>
              <a:t>css</a:t>
            </a:r>
            <a:r>
              <a:rPr lang="nb-NO" sz="2400" dirty="0" smtClean="0"/>
              <a:t>"&gt;</a:t>
            </a:r>
          </a:p>
          <a:p>
            <a:pPr marL="0" indent="0">
              <a:buNone/>
            </a:pPr>
            <a:r>
              <a:rPr lang="nb-NO" sz="2400" dirty="0"/>
              <a:t>	h1, h2, h3 { </a:t>
            </a:r>
            <a:r>
              <a:rPr lang="nb-NO" sz="2400" dirty="0" err="1"/>
              <a:t>color:green</a:t>
            </a:r>
            <a:r>
              <a:rPr lang="nb-NO" sz="2400" dirty="0"/>
              <a:t>; </a:t>
            </a:r>
            <a:r>
              <a:rPr lang="nb-NO" sz="2400" dirty="0" smtClean="0"/>
              <a:t>}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h1 </a:t>
            </a:r>
            <a:r>
              <a:rPr lang="nb-NO" sz="2400" dirty="0"/>
              <a:t>{ margin-left:40px; } 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p </a:t>
            </a:r>
            <a:r>
              <a:rPr lang="nb-NO" sz="2400" dirty="0"/>
              <a:t>{ margin-left:20px; }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&lt;/style&gt;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Eksterne Style </a:t>
            </a:r>
            <a:r>
              <a:rPr lang="nb-NO" dirty="0" err="1"/>
              <a:t>Sheet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69742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Eksternt </a:t>
            </a:r>
            <a:r>
              <a:rPr lang="nb-NO" sz="2400" dirty="0"/>
              <a:t>Style </a:t>
            </a:r>
            <a:r>
              <a:rPr lang="nb-NO" sz="2400" dirty="0" err="1"/>
              <a:t>Sheet</a:t>
            </a:r>
            <a:r>
              <a:rPr lang="nb-NO" sz="2400" dirty="0"/>
              <a:t> brukes når samme stilsett skal anvendes på mange sider. Stilsettet legges da i en egen side med </a:t>
            </a:r>
            <a:r>
              <a:rPr lang="nb-NO" sz="2400" dirty="0" err="1"/>
              <a:t>extension</a:t>
            </a:r>
            <a:r>
              <a:rPr lang="nb-NO" sz="2400" dirty="0"/>
              <a:t> .</a:t>
            </a:r>
            <a:r>
              <a:rPr lang="nb-NO" sz="2400" dirty="0" err="1"/>
              <a:t>css</a:t>
            </a:r>
            <a:endParaRPr lang="nb-NO" sz="2400" dirty="0"/>
          </a:p>
          <a:p>
            <a:r>
              <a:rPr lang="nb-NO" sz="2400" dirty="0"/>
              <a:t>Med eksternt Style </a:t>
            </a:r>
            <a:r>
              <a:rPr lang="nb-NO" sz="2400" dirty="0" err="1"/>
              <a:t>Sheet</a:t>
            </a:r>
            <a:r>
              <a:rPr lang="nb-NO" sz="2400" dirty="0"/>
              <a:t> kan du endre utseendet en hel web </a:t>
            </a:r>
            <a:r>
              <a:rPr lang="nb-NO" sz="2400" dirty="0" err="1"/>
              <a:t>site</a:t>
            </a:r>
            <a:r>
              <a:rPr lang="nb-NO" sz="2400" dirty="0"/>
              <a:t> ved å endre i en fil.</a:t>
            </a:r>
          </a:p>
          <a:p>
            <a:r>
              <a:rPr lang="nb-NO" sz="2400" dirty="0"/>
              <a:t>Hver side må ha en link til aktuelle Style </a:t>
            </a:r>
            <a:r>
              <a:rPr lang="nb-NO" sz="2400" dirty="0" err="1"/>
              <a:t>Sheet</a:t>
            </a: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&lt;link&gt; -taggen plasseres i </a:t>
            </a:r>
            <a:r>
              <a:rPr lang="nb-NO" sz="2400" dirty="0"/>
              <a:t>&lt;head&gt; -taggen</a:t>
            </a:r>
            <a:r>
              <a:rPr lang="nb-NO" sz="2400" dirty="0" smtClean="0"/>
              <a:t> i siden</a:t>
            </a:r>
          </a:p>
          <a:p>
            <a:pPr marL="0" indent="0">
              <a:buNone/>
            </a:pPr>
            <a:r>
              <a:rPr lang="nb-NO" sz="2400" dirty="0" smtClean="0"/>
              <a:t>&lt;head&gt; 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&lt;link </a:t>
            </a:r>
            <a:r>
              <a:rPr lang="nb-NO" sz="2400" dirty="0" err="1" smtClean="0"/>
              <a:t>rel</a:t>
            </a:r>
            <a:r>
              <a:rPr lang="nb-NO" sz="2400" dirty="0" smtClean="0"/>
              <a:t>="</a:t>
            </a:r>
            <a:r>
              <a:rPr lang="nb-NO" sz="2400" dirty="0" err="1" smtClean="0"/>
              <a:t>stylesheet</a:t>
            </a:r>
            <a:r>
              <a:rPr lang="nb-NO" sz="2400" dirty="0" smtClean="0"/>
              <a:t>" type="</a:t>
            </a:r>
            <a:r>
              <a:rPr lang="nb-NO" sz="2400" dirty="0" err="1" smtClean="0"/>
              <a:t>text</a:t>
            </a:r>
            <a:r>
              <a:rPr lang="nb-NO" sz="2400" dirty="0" smtClean="0"/>
              <a:t>/</a:t>
            </a:r>
            <a:r>
              <a:rPr lang="nb-NO" sz="2400" dirty="0" err="1" smtClean="0"/>
              <a:t>css</a:t>
            </a:r>
            <a:r>
              <a:rPr lang="nb-NO" sz="2400" dirty="0" smtClean="0"/>
              <a:t>" </a:t>
            </a:r>
            <a:r>
              <a:rPr lang="nb-NO" sz="2400" dirty="0" err="1" smtClean="0"/>
              <a:t>href</a:t>
            </a:r>
            <a:r>
              <a:rPr lang="nb-NO" sz="2400" dirty="0" smtClean="0"/>
              <a:t>="minstil.css </a:t>
            </a:r>
            <a:r>
              <a:rPr lang="nb-NO" sz="2400" smtClean="0"/>
              <a:t>" /&gt; </a:t>
            </a:r>
            <a:r>
              <a:rPr lang="nb-NO" sz="2400" dirty="0" smtClean="0"/>
              <a:t>&lt;/head</a:t>
            </a:r>
            <a:r>
              <a:rPr lang="nb-NO" dirty="0" smtClean="0"/>
              <a:t>&gt;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Forklaring link tag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6336" y="1412776"/>
            <a:ext cx="8686800" cy="4697427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&lt;link </a:t>
            </a:r>
            <a:r>
              <a:rPr lang="nb-NO" dirty="0" err="1"/>
              <a:t>rel</a:t>
            </a:r>
            <a:r>
              <a:rPr lang="nb-NO" dirty="0"/>
              <a:t>="</a:t>
            </a:r>
            <a:r>
              <a:rPr lang="nb-NO" dirty="0" err="1"/>
              <a:t>stylesheet</a:t>
            </a:r>
            <a:r>
              <a:rPr lang="nb-NO" dirty="0"/>
              <a:t>" type="</a:t>
            </a:r>
            <a:r>
              <a:rPr lang="nb-NO" dirty="0" err="1"/>
              <a:t>text</a:t>
            </a:r>
            <a:r>
              <a:rPr lang="nb-NO" dirty="0"/>
              <a:t>/</a:t>
            </a:r>
            <a:r>
              <a:rPr lang="nb-NO" dirty="0" err="1"/>
              <a:t>css</a:t>
            </a:r>
            <a:r>
              <a:rPr lang="nb-NO" dirty="0"/>
              <a:t>" </a:t>
            </a:r>
            <a:r>
              <a:rPr lang="nb-NO" dirty="0" err="1"/>
              <a:t>href</a:t>
            </a:r>
            <a:r>
              <a:rPr lang="nb-NO" dirty="0"/>
              <a:t>="minstil.css </a:t>
            </a:r>
            <a:r>
              <a:rPr lang="nb-NO" dirty="0" smtClean="0"/>
              <a:t>"/&gt;</a:t>
            </a:r>
            <a:endParaRPr lang="nb-NO" b="1" dirty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err="1" smtClean="0"/>
              <a:t>rel</a:t>
            </a:r>
            <a:r>
              <a:rPr lang="nb-NO" b="1" dirty="0"/>
              <a:t>="</a:t>
            </a:r>
            <a:r>
              <a:rPr lang="nb-NO" b="1" dirty="0" err="1"/>
              <a:t>stylesheet</a:t>
            </a:r>
            <a:r>
              <a:rPr lang="nb-NO" b="1" dirty="0"/>
              <a:t>"</a:t>
            </a:r>
            <a:r>
              <a:rPr lang="nb-NO" dirty="0"/>
              <a:t> </a:t>
            </a:r>
            <a:r>
              <a:rPr lang="nb-NO" dirty="0" smtClean="0"/>
              <a:t>	: </a:t>
            </a:r>
            <a:r>
              <a:rPr lang="nb-NO" dirty="0"/>
              <a:t>Beskriver relasjonen mellom aktuelle </a:t>
            </a:r>
            <a:r>
              <a:rPr lang="nb-NO" dirty="0" smtClean="0"/>
              <a:t>			  dokument </a:t>
            </a:r>
            <a:r>
              <a:rPr lang="nb-NO" dirty="0"/>
              <a:t>og mål dokumentet.</a:t>
            </a:r>
          </a:p>
          <a:p>
            <a:pPr marL="0" indent="0">
              <a:buNone/>
            </a:pPr>
            <a:r>
              <a:rPr lang="nb-NO" b="1" dirty="0"/>
              <a:t>type="</a:t>
            </a:r>
            <a:r>
              <a:rPr lang="nb-NO" b="1" dirty="0" err="1"/>
              <a:t>text</a:t>
            </a:r>
            <a:r>
              <a:rPr lang="nb-NO" b="1" dirty="0"/>
              <a:t>/</a:t>
            </a:r>
            <a:r>
              <a:rPr lang="nb-NO" b="1" dirty="0" err="1"/>
              <a:t>css</a:t>
            </a:r>
            <a:r>
              <a:rPr lang="nb-NO" b="1" dirty="0"/>
              <a:t>"</a:t>
            </a:r>
            <a:r>
              <a:rPr lang="nb-NO" dirty="0"/>
              <a:t> </a:t>
            </a:r>
            <a:r>
              <a:rPr lang="nb-NO" dirty="0" smtClean="0"/>
              <a:t>	: </a:t>
            </a:r>
            <a:r>
              <a:rPr lang="nb-NO" dirty="0"/>
              <a:t>Beskriver MIME-typen til URL</a:t>
            </a:r>
          </a:p>
          <a:p>
            <a:pPr marL="0" indent="0">
              <a:buNone/>
            </a:pPr>
            <a:r>
              <a:rPr lang="nb-NO" b="1" dirty="0" err="1"/>
              <a:t>href</a:t>
            </a:r>
            <a:r>
              <a:rPr lang="nb-NO" b="1" dirty="0" smtClean="0"/>
              <a:t>="tminstil.css</a:t>
            </a:r>
            <a:r>
              <a:rPr lang="nb-NO" b="1" dirty="0"/>
              <a:t>"</a:t>
            </a:r>
            <a:r>
              <a:rPr lang="nb-NO" dirty="0"/>
              <a:t> </a:t>
            </a:r>
            <a:r>
              <a:rPr lang="nb-NO" dirty="0" smtClean="0"/>
              <a:t>	: </a:t>
            </a:r>
            <a:r>
              <a:rPr lang="nb-NO" dirty="0"/>
              <a:t>URL til stilsettet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nb-NO" sz="3600" dirty="0" err="1" smtClean="0"/>
              <a:t>Inline</a:t>
            </a:r>
            <a:r>
              <a:rPr lang="nb-NO" sz="3600" dirty="0" smtClean="0"/>
              <a:t> Style </a:t>
            </a:r>
            <a:r>
              <a:rPr lang="nb-NO" sz="3600" dirty="0" err="1" smtClean="0">
                <a:latin typeface="+mj-lt"/>
              </a:rPr>
              <a:t>Sheet</a:t>
            </a:r>
            <a:endParaRPr lang="nb-NO" sz="3600" dirty="0">
              <a:latin typeface="+mj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&lt;</a:t>
            </a:r>
            <a:r>
              <a:rPr lang="it-IT" sz="2000" dirty="0" smtClean="0"/>
              <a:t>ol style=</a:t>
            </a:r>
            <a:r>
              <a:rPr lang="nb-NO" sz="2000" dirty="0" smtClean="0"/>
              <a:t>"list-style-type: </a:t>
            </a:r>
            <a:r>
              <a:rPr lang="nb-NO" sz="2000" dirty="0" err="1" smtClean="0"/>
              <a:t>upper</a:t>
            </a:r>
            <a:r>
              <a:rPr lang="nb-NO" sz="2000" dirty="0" smtClean="0"/>
              <a:t>-roman</a:t>
            </a:r>
            <a:r>
              <a:rPr lang="nb-NO" sz="2000" dirty="0"/>
              <a:t>"</a:t>
            </a:r>
            <a:r>
              <a:rPr lang="it-IT" sz="2000" dirty="0" smtClean="0"/>
              <a:t>&gt; 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	&lt;li&gt;Kaffe&lt;/li&gt; </a:t>
            </a:r>
          </a:p>
          <a:p>
            <a:pPr marL="0" indent="0">
              <a:buNone/>
            </a:pPr>
            <a:r>
              <a:rPr lang="it-IT" sz="2000" dirty="0"/>
              <a:t>	&lt;li&gt;Melk&lt;/li&gt;</a:t>
            </a:r>
          </a:p>
          <a:p>
            <a:pPr marL="0" indent="0">
              <a:buNone/>
            </a:pPr>
            <a:r>
              <a:rPr lang="it-IT" sz="2000" dirty="0"/>
              <a:t>	&lt;li&gt;Te&lt;/li&gt;</a:t>
            </a:r>
          </a:p>
          <a:p>
            <a:pPr marL="0" indent="0">
              <a:buNone/>
            </a:pPr>
            <a:r>
              <a:rPr lang="it-IT" sz="2000" dirty="0"/>
              <a:t>	&lt;li&gt;Juice&lt;/li&gt; </a:t>
            </a:r>
          </a:p>
          <a:p>
            <a:pPr marL="0" indent="0">
              <a:buNone/>
            </a:pPr>
            <a:r>
              <a:rPr lang="it-IT" sz="2000" dirty="0"/>
              <a:t>&lt;/ol&gt; </a:t>
            </a:r>
          </a:p>
          <a:p>
            <a:pPr marL="0" indent="0">
              <a:buNone/>
            </a:pPr>
            <a:endParaRPr lang="nb-NO" dirty="0" smtClean="0"/>
          </a:p>
          <a:p>
            <a:pPr marL="400050" indent="-400050">
              <a:buFont typeface="+mj-lt"/>
              <a:buAutoNum type="romanUcPeriod"/>
            </a:pPr>
            <a:r>
              <a:rPr lang="it-IT" sz="1800" dirty="0" smtClean="0"/>
              <a:t> Kaffe</a:t>
            </a:r>
            <a:endParaRPr lang="it-IT" sz="1800" dirty="0"/>
          </a:p>
          <a:p>
            <a:pPr marL="400050" indent="-400050">
              <a:buFont typeface="+mj-lt"/>
              <a:buAutoNum type="romanUcPeriod"/>
            </a:pPr>
            <a:r>
              <a:rPr lang="it-IT" sz="1800" dirty="0" smtClean="0"/>
              <a:t> Melk</a:t>
            </a:r>
            <a:endParaRPr lang="it-IT" sz="1800" dirty="0"/>
          </a:p>
          <a:p>
            <a:pPr marL="400050" indent="-400050">
              <a:buFont typeface="+mj-lt"/>
              <a:buAutoNum type="romanUcPeriod"/>
            </a:pPr>
            <a:r>
              <a:rPr lang="it-IT" sz="1800" dirty="0"/>
              <a:t>Te</a:t>
            </a:r>
          </a:p>
          <a:p>
            <a:pPr marL="400050" indent="-400050">
              <a:buFont typeface="+mj-lt"/>
              <a:buAutoNum type="romanUcPeriod"/>
            </a:pPr>
            <a:r>
              <a:rPr lang="it-IT" sz="1800" dirty="0"/>
              <a:t>Juice</a:t>
            </a:r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(andre verdier: </a:t>
            </a:r>
            <a:r>
              <a:rPr lang="nb-NO" sz="1600" dirty="0" err="1" smtClean="0"/>
              <a:t>lower</a:t>
            </a:r>
            <a:r>
              <a:rPr lang="nb-NO" sz="1600" dirty="0"/>
              <a:t>-alpha, </a:t>
            </a:r>
            <a:r>
              <a:rPr lang="nb-NO" sz="1600" dirty="0" err="1" smtClean="0"/>
              <a:t>decimal</a:t>
            </a:r>
            <a:r>
              <a:rPr lang="nb-NO" sz="1600" dirty="0" smtClean="0"/>
              <a:t>-</a:t>
            </a:r>
            <a:r>
              <a:rPr lang="nb-NO" sz="1600" dirty="0" err="1" smtClean="0"/>
              <a:t>leading</a:t>
            </a:r>
            <a:r>
              <a:rPr lang="nb-NO" sz="1600" dirty="0" smtClean="0"/>
              <a:t>-zero, none)</a:t>
            </a:r>
            <a:endParaRPr lang="nb-NO" sz="1600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Hvilken stil vil bli brukt når det er flere stiler definert for et HTML-dokument.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Stilene </a:t>
            </a:r>
            <a:r>
              <a:rPr lang="nb-NO" dirty="0"/>
              <a:t>vil sammenfalle "</a:t>
            </a:r>
            <a:r>
              <a:rPr lang="nb-NO" dirty="0" err="1"/>
              <a:t>cascade</a:t>
            </a:r>
            <a:r>
              <a:rPr lang="nb-NO" dirty="0"/>
              <a:t>" til et nytt "virtuelt" stilsett (Style </a:t>
            </a:r>
            <a:r>
              <a:rPr lang="nb-NO" dirty="0" err="1"/>
              <a:t>Sheet</a:t>
            </a:r>
            <a:r>
              <a:rPr lang="nb-NO" dirty="0"/>
              <a:t>) etter følgende regler, hvor nummer fire har høyest prioritet.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err="1"/>
              <a:t>Browser</a:t>
            </a:r>
            <a:r>
              <a:rPr lang="nb-NO" dirty="0"/>
              <a:t> </a:t>
            </a:r>
            <a:r>
              <a:rPr lang="nb-NO" dirty="0" err="1"/>
              <a:t>default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Eksternt stilsett .CSS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Internt stilsett (innenfor &lt;head&gt; -taggen)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err="1"/>
              <a:t>Inline</a:t>
            </a:r>
            <a:r>
              <a:rPr lang="nb-NO" dirty="0"/>
              <a:t> style (innenfor et HTML element</a:t>
            </a:r>
            <a:r>
              <a:rPr lang="nb-NO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Hva skjer hvis det er flere stilsett som </a:t>
            </a:r>
            <a:r>
              <a:rPr lang="nb-NO" dirty="0" err="1" smtClean="0"/>
              <a:t>refrerer</a:t>
            </a:r>
            <a:r>
              <a:rPr lang="nb-NO" dirty="0" smtClean="0"/>
              <a:t> til samme tag?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 webside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7"/>
            <a:ext cx="6923112" cy="4016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dirty="0"/>
              <a:t>&lt;!DOCTYPE html</a:t>
            </a:r>
            <a:r>
              <a:rPr lang="nb-NO" sz="2400" dirty="0" smtClean="0"/>
              <a:t>&gt;</a:t>
            </a:r>
          </a:p>
          <a:p>
            <a:pPr marL="0" indent="0">
              <a:buNone/>
            </a:pPr>
            <a:r>
              <a:rPr lang="nb-NO" sz="2400" dirty="0" smtClean="0"/>
              <a:t>&lt;html&gt;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&lt;head&gt;</a:t>
            </a:r>
          </a:p>
          <a:p>
            <a:pPr marL="0" indent="0">
              <a:buNone/>
            </a:pPr>
            <a:r>
              <a:rPr lang="nb-NO" sz="2400" dirty="0"/>
              <a:t>	&lt;</a:t>
            </a:r>
            <a:r>
              <a:rPr lang="nb-NO" sz="2400" dirty="0" err="1"/>
              <a:t>title</a:t>
            </a:r>
            <a:r>
              <a:rPr lang="nb-NO" sz="2400" dirty="0"/>
              <a:t>&gt;Min webside&lt;/</a:t>
            </a:r>
            <a:r>
              <a:rPr lang="nb-NO" sz="2400" dirty="0" err="1"/>
              <a:t>title</a:t>
            </a:r>
            <a:r>
              <a:rPr lang="nb-NO" sz="2400" dirty="0" smtClean="0"/>
              <a:t>&gt;</a:t>
            </a:r>
          </a:p>
          <a:p>
            <a:pPr marL="0" indent="0">
              <a:buNone/>
            </a:pPr>
            <a:r>
              <a:rPr lang="nb-NO" sz="2400" dirty="0" smtClean="0"/>
              <a:t>	</a:t>
            </a:r>
            <a:r>
              <a:rPr lang="nb-NO" sz="2400" dirty="0"/>
              <a:t>&lt;</a:t>
            </a:r>
            <a:r>
              <a:rPr lang="nb-NO" sz="2400" dirty="0" err="1"/>
              <a:t>meta</a:t>
            </a:r>
            <a:r>
              <a:rPr lang="nb-NO" sz="2400" dirty="0"/>
              <a:t> </a:t>
            </a:r>
            <a:r>
              <a:rPr lang="nb-NO" sz="2400" dirty="0" err="1"/>
              <a:t>charset</a:t>
            </a:r>
            <a:r>
              <a:rPr lang="nb-NO" sz="2400" dirty="0"/>
              <a:t>="UTF-8"&gt;</a:t>
            </a:r>
          </a:p>
          <a:p>
            <a:pPr marL="0" indent="0">
              <a:buNone/>
            </a:pPr>
            <a:r>
              <a:rPr lang="nb-NO" sz="2400" dirty="0" smtClean="0"/>
              <a:t>&lt;/</a:t>
            </a:r>
            <a:r>
              <a:rPr lang="nb-NO" sz="2400" dirty="0"/>
              <a:t>head&gt;</a:t>
            </a:r>
          </a:p>
          <a:p>
            <a:pPr marL="0" indent="0">
              <a:buNone/>
            </a:pPr>
            <a:r>
              <a:rPr lang="nb-NO" sz="2400" dirty="0"/>
              <a:t>&lt;body&gt;</a:t>
            </a:r>
          </a:p>
          <a:p>
            <a:pPr marL="0" indent="0">
              <a:buNone/>
            </a:pPr>
            <a:r>
              <a:rPr lang="nb-NO" sz="2400" dirty="0"/>
              <a:t>	&lt;h1&gt;En html5 side&lt;/h1&gt;</a:t>
            </a:r>
          </a:p>
          <a:p>
            <a:pPr marL="0" indent="0">
              <a:buNone/>
            </a:pPr>
            <a:r>
              <a:rPr lang="nb-NO" sz="2400" dirty="0"/>
              <a:t>	&lt;p&gt;Dett er min første side skrevet i html5&lt;/p&gt;</a:t>
            </a:r>
          </a:p>
          <a:p>
            <a:pPr marL="0" indent="0">
              <a:buNone/>
            </a:pPr>
            <a:r>
              <a:rPr lang="nb-NO" sz="2400" dirty="0"/>
              <a:t>&lt;/body</a:t>
            </a:r>
            <a:r>
              <a:rPr lang="nb-NO" sz="2400" dirty="0" smtClean="0"/>
              <a:t>&gt;</a:t>
            </a:r>
          </a:p>
          <a:p>
            <a:pPr marL="0" indent="0">
              <a:buNone/>
            </a:pPr>
            <a:r>
              <a:rPr lang="nb-NO" sz="2400" dirty="0" smtClean="0"/>
              <a:t>&lt;/html&gt;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611560" y="56612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2" action="ppaction://hlinkfile"/>
              </a:rPr>
              <a:t>m</a:t>
            </a:r>
            <a:r>
              <a:rPr lang="nb-NO" dirty="0" smtClean="0">
                <a:hlinkClick r:id="rId2" action="ppaction://hlinkfile"/>
              </a:rPr>
              <a:t>inside.html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47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CSS syntaksen består av tre deler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en selektor, en egenskap(property), en verdi</a:t>
            </a:r>
          </a:p>
          <a:p>
            <a:pPr marL="0" indent="0">
              <a:buNone/>
            </a:pPr>
            <a:endParaRPr lang="nb-NO" sz="2400" dirty="0"/>
          </a:p>
          <a:p>
            <a:pPr marL="400050" lvl="1" indent="0">
              <a:buNone/>
            </a:pPr>
            <a:r>
              <a:rPr lang="nb-NO" dirty="0"/>
              <a:t>selektor {property: verdi</a:t>
            </a:r>
            <a:r>
              <a:rPr lang="nb-NO" dirty="0" smtClean="0"/>
              <a:t>}</a:t>
            </a:r>
          </a:p>
          <a:p>
            <a:pPr marL="400050" lvl="1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dirty="0" smtClean="0"/>
              <a:t>Eksempler:</a:t>
            </a:r>
            <a:endParaRPr lang="nb-NO" sz="2400" dirty="0"/>
          </a:p>
          <a:p>
            <a:pPr marL="400050" lvl="1" indent="0">
              <a:buNone/>
            </a:pPr>
            <a:r>
              <a:rPr lang="en-US" dirty="0"/>
              <a:t>p{ text-align: center; color: black; font-family: </a:t>
            </a:r>
            <a:r>
              <a:rPr lang="en-US" dirty="0" err="1"/>
              <a:t>arial</a:t>
            </a:r>
            <a:r>
              <a:rPr lang="en-US" dirty="0"/>
              <a:t> </a:t>
            </a:r>
            <a:r>
              <a:rPr lang="en-US" dirty="0" smtClean="0"/>
              <a:t>}</a:t>
            </a:r>
          </a:p>
          <a:p>
            <a:pPr marL="400050" lvl="1" indent="0">
              <a:buNone/>
            </a:pPr>
            <a:r>
              <a:rPr lang="nb-NO" dirty="0" err="1"/>
              <a:t>p.right</a:t>
            </a:r>
            <a:r>
              <a:rPr lang="nb-NO" dirty="0"/>
              <a:t> {</a:t>
            </a:r>
            <a:r>
              <a:rPr lang="nb-NO" dirty="0" err="1"/>
              <a:t>text-align</a:t>
            </a:r>
            <a:r>
              <a:rPr lang="nb-NO" dirty="0"/>
              <a:t>: right</a:t>
            </a:r>
            <a:r>
              <a:rPr lang="nb-NO" dirty="0" smtClean="0"/>
              <a:t>}</a:t>
            </a:r>
          </a:p>
          <a:p>
            <a:pPr marL="400050" lvl="1" indent="0">
              <a:buNone/>
            </a:pPr>
            <a:r>
              <a:rPr lang="nb-NO" dirty="0" smtClean="0"/>
              <a:t>.</a:t>
            </a:r>
            <a:r>
              <a:rPr lang="nb-NO" dirty="0" err="1" smtClean="0"/>
              <a:t>center</a:t>
            </a:r>
            <a:r>
              <a:rPr lang="nb-NO" dirty="0"/>
              <a:t>{</a:t>
            </a:r>
            <a:r>
              <a:rPr lang="nb-NO" dirty="0" err="1"/>
              <a:t>text-align</a:t>
            </a:r>
            <a:r>
              <a:rPr lang="nb-NO" dirty="0"/>
              <a:t>: </a:t>
            </a:r>
            <a:r>
              <a:rPr lang="nb-NO" dirty="0" err="1" smtClean="0"/>
              <a:t>center</a:t>
            </a:r>
            <a:r>
              <a:rPr lang="nb-NO" dirty="0" smtClean="0"/>
              <a:t>}</a:t>
            </a:r>
            <a:endParaRPr lang="nb-NO" dirty="0"/>
          </a:p>
          <a:p>
            <a:pPr marL="400050" lvl="1" indent="0">
              <a:buNone/>
            </a:pPr>
            <a:r>
              <a:rPr lang="nb-NO" dirty="0" smtClean="0"/>
              <a:t>#</a:t>
            </a:r>
            <a:r>
              <a:rPr lang="nb-NO" dirty="0" err="1" smtClean="0"/>
              <a:t>left</a:t>
            </a:r>
            <a:r>
              <a:rPr lang="nb-NO" dirty="0" smtClean="0"/>
              <a:t>{</a:t>
            </a:r>
            <a:r>
              <a:rPr lang="nb-NO" dirty="0" err="1" smtClean="0"/>
              <a:t>color</a:t>
            </a:r>
            <a:r>
              <a:rPr lang="nb-NO" dirty="0"/>
              <a:t>: green}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Type Selektor </a:t>
            </a:r>
            <a:br>
              <a:rPr lang="nb-NO" dirty="0" smtClean="0"/>
            </a:br>
            <a:r>
              <a:rPr lang="nb-NO" dirty="0" smtClean="0"/>
              <a:t>(referere et html-element)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body {</a:t>
            </a:r>
            <a:r>
              <a:rPr lang="nb-NO" dirty="0" err="1"/>
              <a:t>color</a:t>
            </a:r>
            <a:r>
              <a:rPr lang="nb-NO" dirty="0"/>
              <a:t>: black}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</a:t>
            </a:r>
            <a:r>
              <a:rPr lang="nb-NO" dirty="0"/>
              <a:t>{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 smtClean="0"/>
              <a:t>text-align</a:t>
            </a:r>
            <a:r>
              <a:rPr lang="nb-NO" dirty="0"/>
              <a:t>: </a:t>
            </a:r>
            <a:r>
              <a:rPr lang="nb-NO" dirty="0" err="1"/>
              <a:t>center</a:t>
            </a:r>
            <a:r>
              <a:rPr lang="nb-NO" dirty="0"/>
              <a:t>;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 smtClean="0"/>
              <a:t>color</a:t>
            </a:r>
            <a:r>
              <a:rPr lang="nb-NO" dirty="0"/>
              <a:t>: black;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font-family</a:t>
            </a:r>
            <a:r>
              <a:rPr lang="nb-NO" dirty="0"/>
              <a:t>: arial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} </a:t>
            </a:r>
          </a:p>
          <a:p>
            <a:pPr marL="0" indent="0">
              <a:buNone/>
            </a:pPr>
            <a:r>
              <a:rPr lang="nb-NO" dirty="0" smtClean="0"/>
              <a:t>h1,h2,h3,h4,h5,h6 </a:t>
            </a:r>
            <a:r>
              <a:rPr lang="nb-NO" dirty="0"/>
              <a:t>{ </a:t>
            </a:r>
            <a:r>
              <a:rPr lang="nb-NO" dirty="0" err="1"/>
              <a:t>color</a:t>
            </a:r>
            <a:r>
              <a:rPr lang="nb-NO" dirty="0"/>
              <a:t>: green }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Selektor som </a:t>
            </a:r>
            <a:r>
              <a:rPr lang="nb-NO" dirty="0"/>
              <a:t>klassifikasjon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eller </a:t>
            </a:r>
            <a:r>
              <a:rPr lang="nb-NO" dirty="0"/>
              <a:t>"</a:t>
            </a:r>
            <a:r>
              <a:rPr lang="nb-NO" dirty="0" err="1"/>
              <a:t>class</a:t>
            </a:r>
            <a:r>
              <a:rPr lang="nb-NO" dirty="0"/>
              <a:t> </a:t>
            </a:r>
            <a:r>
              <a:rPr lang="nb-NO" dirty="0" err="1"/>
              <a:t>selector</a:t>
            </a:r>
            <a:r>
              <a:rPr lang="nb-NO" dirty="0"/>
              <a:t>"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dirty="0"/>
              <a:t>Klassifikasjon knyttet til en selektor/HTML-element</a:t>
            </a:r>
            <a:endParaRPr lang="nb-NO" sz="2400" b="1" dirty="0"/>
          </a:p>
          <a:p>
            <a:pPr marL="400050" lvl="1" indent="0">
              <a:buNone/>
            </a:pPr>
            <a:r>
              <a:rPr lang="nb-NO" dirty="0" err="1"/>
              <a:t>p.right</a:t>
            </a:r>
            <a:r>
              <a:rPr lang="nb-NO" dirty="0"/>
              <a:t> {</a:t>
            </a:r>
            <a:r>
              <a:rPr lang="nb-NO" dirty="0" err="1"/>
              <a:t>text-align</a:t>
            </a:r>
            <a:r>
              <a:rPr lang="nb-NO" dirty="0"/>
              <a:t>: </a:t>
            </a:r>
            <a:r>
              <a:rPr lang="nb-NO" dirty="0" smtClean="0"/>
              <a:t>right;}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 err="1" smtClean="0"/>
              <a:t>p.center</a:t>
            </a:r>
            <a:r>
              <a:rPr lang="nb-NO" dirty="0" smtClean="0"/>
              <a:t> </a:t>
            </a:r>
            <a:r>
              <a:rPr lang="nb-NO" dirty="0"/>
              <a:t>{</a:t>
            </a:r>
            <a:r>
              <a:rPr lang="nb-NO" dirty="0" err="1"/>
              <a:t>text-align</a:t>
            </a:r>
            <a:r>
              <a:rPr lang="nb-NO" dirty="0"/>
              <a:t>: </a:t>
            </a:r>
            <a:r>
              <a:rPr lang="nb-NO" dirty="0" err="1" smtClean="0"/>
              <a:t>center</a:t>
            </a:r>
            <a:r>
              <a:rPr lang="nb-NO" dirty="0" smtClean="0"/>
              <a:t>; </a:t>
            </a:r>
            <a:r>
              <a:rPr lang="nb-NO" dirty="0"/>
              <a:t>}</a:t>
            </a:r>
            <a:endParaRPr lang="nb-NO" dirty="0" smtClean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sz="2400" dirty="0" smtClean="0"/>
              <a:t>I HTML-dokumentet:</a:t>
            </a:r>
          </a:p>
          <a:p>
            <a:pPr marL="400050" lvl="1" indent="0">
              <a:buNone/>
            </a:pPr>
            <a:r>
              <a:rPr lang="nb-NO" dirty="0"/>
              <a:t>&lt;p </a:t>
            </a:r>
            <a:r>
              <a:rPr lang="nb-NO" dirty="0" err="1"/>
              <a:t>class</a:t>
            </a:r>
            <a:r>
              <a:rPr lang="nb-NO" dirty="0"/>
              <a:t>="right"&gt; Denne paragrafen er høyrejustert. &lt;/p&gt;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 smtClean="0"/>
              <a:t>&lt;</a:t>
            </a:r>
            <a:r>
              <a:rPr lang="nb-NO" dirty="0"/>
              <a:t>p </a:t>
            </a:r>
            <a:r>
              <a:rPr lang="nb-NO" dirty="0" err="1"/>
              <a:t>class</a:t>
            </a:r>
            <a:r>
              <a:rPr lang="nb-NO" dirty="0"/>
              <a:t>="</a:t>
            </a:r>
            <a:r>
              <a:rPr lang="nb-NO" dirty="0" err="1"/>
              <a:t>center</a:t>
            </a:r>
            <a:r>
              <a:rPr lang="nb-NO" dirty="0" smtClean="0"/>
              <a:t>"&gt; </a:t>
            </a:r>
            <a:r>
              <a:rPr lang="nb-NO" dirty="0"/>
              <a:t>Denne paragrafen er sentrert. &lt;/p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Man kan bruke flere klassifikasjoner samtidig:</a:t>
            </a:r>
            <a:endParaRPr lang="nb-NO" sz="2400" dirty="0"/>
          </a:p>
          <a:p>
            <a:pPr marL="400050" lvl="1" indent="0">
              <a:buNone/>
            </a:pPr>
            <a:r>
              <a:rPr lang="nb-NO" dirty="0"/>
              <a:t>&lt;p </a:t>
            </a:r>
            <a:r>
              <a:rPr lang="nb-NO" dirty="0" err="1"/>
              <a:t>class</a:t>
            </a:r>
            <a:r>
              <a:rPr lang="nb-NO" dirty="0"/>
              <a:t>="</a:t>
            </a:r>
            <a:r>
              <a:rPr lang="nb-NO" dirty="0" err="1"/>
              <a:t>center</a:t>
            </a:r>
            <a:r>
              <a:rPr lang="nb-NO" dirty="0"/>
              <a:t> bold"&gt;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smtClean="0"/>
              <a:t>Denne </a:t>
            </a:r>
            <a:r>
              <a:rPr lang="nb-NO" dirty="0"/>
              <a:t>paragrafen er sentrert og fet. Den benytter to </a:t>
            </a:r>
            <a:r>
              <a:rPr lang="nb-NO" dirty="0" smtClean="0"/>
              <a:t>	stilklassifikasjoner</a:t>
            </a:r>
            <a:r>
              <a:rPr lang="nb-NO" dirty="0"/>
              <a:t>. </a:t>
            </a:r>
          </a:p>
          <a:p>
            <a:pPr marL="400050" lvl="1" indent="0">
              <a:buNone/>
            </a:pPr>
            <a:r>
              <a:rPr lang="nb-NO" dirty="0" smtClean="0"/>
              <a:t>&lt;/</a:t>
            </a:r>
            <a:r>
              <a:rPr lang="nb-NO" dirty="0"/>
              <a:t>p</a:t>
            </a:r>
            <a:r>
              <a:rPr lang="nb-NO" dirty="0" smtClean="0"/>
              <a:t>&gt;</a:t>
            </a:r>
          </a:p>
          <a:p>
            <a:pPr marL="0" indent="0" algn="r">
              <a:buNone/>
            </a:pPr>
            <a:r>
              <a:rPr lang="nb-NO" sz="1700" dirty="0">
                <a:hlinkClick r:id="rId2"/>
              </a:rPr>
              <a:t>t</a:t>
            </a:r>
            <a:r>
              <a:rPr lang="nb-NO" sz="1700" dirty="0" smtClean="0">
                <a:hlinkClick r:id="rId2"/>
              </a:rPr>
              <a:t>est9.htm</a:t>
            </a:r>
            <a:r>
              <a:rPr lang="nb-NO" sz="1400" dirty="0" smtClean="0">
                <a:hlinkClick r:id="rId2"/>
              </a:rPr>
              <a:t>l</a:t>
            </a:r>
            <a:endParaRPr lang="nb-NO" sz="1400" dirty="0" smtClean="0"/>
          </a:p>
          <a:p>
            <a:pPr marL="400050" lvl="1" indent="0">
              <a:buNone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Generell </a:t>
            </a:r>
            <a:r>
              <a:rPr lang="nb-NO" dirty="0"/>
              <a:t>klassifikasjon som kan brukes av alle HTML-elementer.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.</a:t>
            </a:r>
            <a:r>
              <a:rPr lang="nb-NO" sz="2600" dirty="0" err="1" smtClean="0"/>
              <a:t>center</a:t>
            </a:r>
            <a:r>
              <a:rPr lang="nb-NO" sz="2600" dirty="0" smtClean="0"/>
              <a:t> </a:t>
            </a:r>
            <a:r>
              <a:rPr lang="nb-NO" sz="2600" dirty="0"/>
              <a:t>{</a:t>
            </a:r>
            <a:r>
              <a:rPr lang="nb-NO" sz="2600" dirty="0" err="1"/>
              <a:t>text-align</a:t>
            </a:r>
            <a:r>
              <a:rPr lang="nb-NO" sz="2600" dirty="0"/>
              <a:t>: </a:t>
            </a:r>
            <a:r>
              <a:rPr lang="nb-NO" sz="2600" dirty="0" err="1"/>
              <a:t>center</a:t>
            </a:r>
            <a:r>
              <a:rPr lang="nb-NO" sz="2600" dirty="0" smtClean="0"/>
              <a:t>}</a:t>
            </a: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/>
              <a:t>I HTML-dokumentet:</a:t>
            </a:r>
          </a:p>
          <a:p>
            <a:pPr marL="0" indent="0">
              <a:buNone/>
            </a:pPr>
            <a:endParaRPr lang="nb-NO" sz="2600" dirty="0" smtClean="0"/>
          </a:p>
          <a:p>
            <a:pPr marL="0" indent="0">
              <a:buNone/>
            </a:pPr>
            <a:r>
              <a:rPr lang="nb-NO" sz="2600" dirty="0"/>
              <a:t>&lt;h1 </a:t>
            </a:r>
            <a:r>
              <a:rPr lang="nb-NO" sz="2600" dirty="0" err="1"/>
              <a:t>class</a:t>
            </a:r>
            <a:r>
              <a:rPr lang="nb-NO" sz="2600" dirty="0"/>
              <a:t>="</a:t>
            </a:r>
            <a:r>
              <a:rPr lang="nb-NO" sz="2600" dirty="0" err="1"/>
              <a:t>center</a:t>
            </a:r>
            <a:r>
              <a:rPr lang="nb-NO" sz="2600" dirty="0"/>
              <a:t>"&gt; </a:t>
            </a:r>
            <a:endParaRPr lang="nb-NO" sz="2600" dirty="0" smtClean="0"/>
          </a:p>
          <a:p>
            <a:pPr marL="0" indent="0">
              <a:buNone/>
            </a:pPr>
            <a:r>
              <a:rPr lang="nb-NO" sz="2600" dirty="0"/>
              <a:t>	</a:t>
            </a:r>
            <a:r>
              <a:rPr lang="nb-NO" sz="2600" dirty="0" smtClean="0"/>
              <a:t>Denne </a:t>
            </a:r>
            <a:r>
              <a:rPr lang="nb-NO" sz="2600" dirty="0"/>
              <a:t>tittelen vil være sentrert. </a:t>
            </a:r>
            <a:endParaRPr lang="nb-NO" sz="2600" dirty="0" smtClean="0"/>
          </a:p>
          <a:p>
            <a:pPr marL="0" indent="0">
              <a:buNone/>
            </a:pPr>
            <a:r>
              <a:rPr lang="nb-NO" sz="2600" dirty="0" smtClean="0"/>
              <a:t>&lt;/</a:t>
            </a:r>
            <a:r>
              <a:rPr lang="nb-NO" sz="2600" dirty="0"/>
              <a:t>h1&gt; </a:t>
            </a:r>
            <a:endParaRPr lang="nb-NO" sz="2600" dirty="0" smtClean="0"/>
          </a:p>
          <a:p>
            <a:pPr marL="0" indent="0">
              <a:buNone/>
            </a:pPr>
            <a:r>
              <a:rPr lang="nb-NO" sz="2600" dirty="0" smtClean="0"/>
              <a:t>&lt;</a:t>
            </a:r>
            <a:r>
              <a:rPr lang="nb-NO" sz="2600" dirty="0"/>
              <a:t>p </a:t>
            </a:r>
            <a:r>
              <a:rPr lang="nb-NO" sz="2600" dirty="0" err="1"/>
              <a:t>class</a:t>
            </a:r>
            <a:r>
              <a:rPr lang="nb-NO" sz="2600" dirty="0"/>
              <a:t>="</a:t>
            </a:r>
            <a:r>
              <a:rPr lang="nb-NO" sz="2600" dirty="0" err="1"/>
              <a:t>center</a:t>
            </a:r>
            <a:r>
              <a:rPr lang="nb-NO" sz="2600" dirty="0"/>
              <a:t>"&gt; </a:t>
            </a:r>
            <a:endParaRPr lang="nb-NO" sz="2600" dirty="0" smtClean="0"/>
          </a:p>
          <a:p>
            <a:pPr marL="0" indent="0">
              <a:buNone/>
            </a:pPr>
            <a:r>
              <a:rPr lang="nb-NO" sz="2600" dirty="0"/>
              <a:t>	</a:t>
            </a:r>
            <a:r>
              <a:rPr lang="nb-NO" sz="2600" dirty="0" smtClean="0"/>
              <a:t>Denne </a:t>
            </a:r>
            <a:r>
              <a:rPr lang="nb-NO" sz="2600" dirty="0"/>
              <a:t>paragrafen vil også være sentrert. </a:t>
            </a:r>
            <a:endParaRPr lang="nb-NO" sz="2600" dirty="0" smtClean="0"/>
          </a:p>
          <a:p>
            <a:pPr marL="0" indent="0">
              <a:buNone/>
            </a:pPr>
            <a:r>
              <a:rPr lang="nb-NO" sz="2600" dirty="0" smtClean="0"/>
              <a:t>&lt;/</a:t>
            </a:r>
            <a:r>
              <a:rPr lang="nb-NO" sz="2600" dirty="0"/>
              <a:t>p&gt; </a:t>
            </a:r>
            <a:endParaRPr lang="nb-NO" sz="26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Start </a:t>
            </a:r>
            <a:r>
              <a:rPr lang="nb-NO" sz="2400" b="1" dirty="0"/>
              <a:t>IKKE</a:t>
            </a:r>
            <a:r>
              <a:rPr lang="nb-NO" sz="2400" dirty="0"/>
              <a:t> et klassifikasjonsnavn med et tall. Det fungerer ikke i alle </a:t>
            </a:r>
            <a:r>
              <a:rPr lang="nb-NO" sz="2400" dirty="0" err="1"/>
              <a:t>browsere</a:t>
            </a:r>
            <a:r>
              <a:rPr lang="nb-NO" sz="2400" dirty="0" smtClean="0"/>
              <a:t>.						</a:t>
            </a:r>
            <a:r>
              <a:rPr lang="nb-NO" sz="2400" dirty="0">
                <a:hlinkClick r:id="rId2"/>
              </a:rPr>
              <a:t>t</a:t>
            </a:r>
            <a:r>
              <a:rPr lang="nb-NO" sz="2400" dirty="0" smtClean="0">
                <a:hlinkClick r:id="rId2"/>
              </a:rPr>
              <a:t>est10.html</a:t>
            </a:r>
            <a:endParaRPr lang="nb-NO" sz="2600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39784"/>
          </a:xfrm>
        </p:spPr>
        <p:txBody>
          <a:bodyPr>
            <a:normAutofit fontScale="90000"/>
          </a:bodyPr>
          <a:lstStyle/>
          <a:p>
            <a:r>
              <a:rPr lang="nb-NO" dirty="0"/>
              <a:t>Hvordan kan man huske alle properties/egenskaper med tilhørende verdier?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>
              <a:hlinkClick r:id="rId2"/>
            </a:endParaRPr>
          </a:p>
          <a:p>
            <a:r>
              <a:rPr lang="nb-NO" dirty="0"/>
              <a:t>ved å bruke dem</a:t>
            </a:r>
          </a:p>
          <a:p>
            <a:r>
              <a:rPr lang="nb-NO" dirty="0"/>
              <a:t>ved å slå opp i en referanseoversikt, </a:t>
            </a:r>
            <a:r>
              <a:rPr lang="nb-NO" dirty="0">
                <a:hlinkClick r:id="rId3"/>
              </a:rPr>
              <a:t>http://www.w3schools.com/cssref/default.asp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Bruk av id </a:t>
            </a:r>
            <a:r>
              <a:rPr lang="nb-NO" dirty="0" err="1"/>
              <a:t>Selector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 </a:t>
            </a:r>
            <a:r>
              <a:rPr lang="nb-NO" dirty="0"/>
              <a:t>kan også definere stiler for HTML elementer med </a:t>
            </a:r>
            <a:r>
              <a:rPr lang="nb-NO" b="1" dirty="0"/>
              <a:t>id</a:t>
            </a:r>
            <a:r>
              <a:rPr lang="nb-NO" dirty="0"/>
              <a:t> </a:t>
            </a:r>
            <a:r>
              <a:rPr lang="nb-NO" dirty="0" err="1" smtClean="0"/>
              <a:t>selector</a:t>
            </a:r>
            <a:r>
              <a:rPr lang="nb-NO" dirty="0" smtClean="0"/>
              <a:t>. En id </a:t>
            </a:r>
            <a:r>
              <a:rPr lang="nb-NO" dirty="0" err="1" smtClean="0"/>
              <a:t>selector</a:t>
            </a:r>
            <a:r>
              <a:rPr lang="nb-NO" dirty="0" smtClean="0"/>
              <a:t> er </a:t>
            </a:r>
            <a:r>
              <a:rPr lang="nb-NO" dirty="0"/>
              <a:t>beregnet til å identifisere et bestemt element. Derfor bør hver id-klassifikasjon kun benyttes en gang i et dokument, mens en </a:t>
            </a:r>
            <a:r>
              <a:rPr lang="nb-NO" dirty="0" err="1"/>
              <a:t>class</a:t>
            </a:r>
            <a:r>
              <a:rPr lang="nb-NO" dirty="0"/>
              <a:t>-klassifikasjon kan brukes mange ganger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Hver element kan bare ha en id</a:t>
            </a:r>
          </a:p>
          <a:p>
            <a:pPr lvl="1"/>
            <a:r>
              <a:rPr lang="nb-NO" dirty="0" smtClean="0"/>
              <a:t>Hver side kan bare ha et element med den id</a:t>
            </a:r>
            <a:endParaRPr lang="nb-NO" dirty="0"/>
          </a:p>
          <a:p>
            <a:r>
              <a:rPr lang="nb-NO" b="1" dirty="0"/>
              <a:t>id</a:t>
            </a:r>
            <a:r>
              <a:rPr lang="nb-NO" dirty="0"/>
              <a:t> selektoren er definert som #.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</a:t>
            </a:r>
            <a:r>
              <a:rPr lang="nb-NO" dirty="0" smtClean="0"/>
              <a:t>d </a:t>
            </a:r>
            <a:r>
              <a:rPr lang="nb-NO" dirty="0" err="1" smtClean="0"/>
              <a:t>selector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600" dirty="0"/>
              <a:t>#green {</a:t>
            </a:r>
            <a:r>
              <a:rPr lang="nb-NO" sz="2600" dirty="0" err="1"/>
              <a:t>color</a:t>
            </a:r>
            <a:r>
              <a:rPr lang="nb-NO" sz="2600" dirty="0"/>
              <a:t>: green} </a:t>
            </a:r>
            <a:endParaRPr lang="nb-NO" sz="2600" dirty="0" smtClean="0"/>
          </a:p>
          <a:p>
            <a:pPr marL="0" indent="0">
              <a:buNone/>
            </a:pPr>
            <a:r>
              <a:rPr lang="nb-NO" sz="2600" dirty="0" smtClean="0"/>
              <a:t>p#para1 </a:t>
            </a:r>
            <a:r>
              <a:rPr lang="nb-NO" sz="2600" dirty="0"/>
              <a:t>{ </a:t>
            </a:r>
            <a:r>
              <a:rPr lang="nb-NO" sz="2600" dirty="0" err="1"/>
              <a:t>text-align</a:t>
            </a:r>
            <a:r>
              <a:rPr lang="nb-NO" sz="2600" dirty="0"/>
              <a:t>: </a:t>
            </a:r>
            <a:r>
              <a:rPr lang="nb-NO" sz="2600" dirty="0" err="1"/>
              <a:t>center</a:t>
            </a:r>
            <a:r>
              <a:rPr lang="nb-NO" sz="2600" dirty="0"/>
              <a:t>; </a:t>
            </a:r>
            <a:r>
              <a:rPr lang="nb-NO" sz="2600" dirty="0" err="1"/>
              <a:t>color</a:t>
            </a:r>
            <a:r>
              <a:rPr lang="nb-NO" sz="2600" dirty="0"/>
              <a:t>: red } </a:t>
            </a:r>
          </a:p>
          <a:p>
            <a:pPr marL="0" indent="0">
              <a:buNone/>
            </a:pPr>
            <a:endParaRPr lang="nb-NO" sz="2600" dirty="0" smtClean="0"/>
          </a:p>
          <a:p>
            <a:pPr marL="0" indent="0">
              <a:buNone/>
            </a:pPr>
            <a:r>
              <a:rPr lang="nb-NO" sz="2600" dirty="0" smtClean="0"/>
              <a:t>I HTML-dokumentet</a:t>
            </a:r>
            <a:endParaRPr lang="nb-NO" sz="2600" dirty="0"/>
          </a:p>
          <a:p>
            <a:pPr marL="0" indent="0">
              <a:buNone/>
            </a:pPr>
            <a:endParaRPr lang="nb-NO" sz="2600" dirty="0" smtClean="0"/>
          </a:p>
          <a:p>
            <a:pPr marL="400050" lvl="1" indent="0">
              <a:buNone/>
            </a:pPr>
            <a:r>
              <a:rPr lang="nb-NO" sz="2600" dirty="0" smtClean="0"/>
              <a:t>&lt;</a:t>
            </a:r>
            <a:r>
              <a:rPr lang="nb-NO" sz="2600" dirty="0"/>
              <a:t>h1 id="green"&gt; Denne tittelen er grønn. &lt;/h1&gt;</a:t>
            </a:r>
          </a:p>
          <a:p>
            <a:pPr marL="400050" lvl="1" indent="0">
              <a:buNone/>
            </a:pPr>
            <a:r>
              <a:rPr lang="nb-NO" sz="2600" dirty="0"/>
              <a:t>&lt;p id="para1"&gt; Denne paragrafen er sentrert og rød. &lt;/p</a:t>
            </a:r>
            <a:r>
              <a:rPr lang="nb-NO" sz="2600" dirty="0" smtClean="0"/>
              <a:t>&gt;</a:t>
            </a:r>
          </a:p>
          <a:p>
            <a:pPr marL="0" indent="0">
              <a:buNone/>
            </a:pPr>
            <a:endParaRPr lang="nb-NO" sz="2600" dirty="0" smtClean="0"/>
          </a:p>
          <a:p>
            <a:pPr marL="0" indent="0">
              <a:buNone/>
            </a:pPr>
            <a:r>
              <a:rPr lang="nb-NO" sz="2600" dirty="0"/>
              <a:t>Start </a:t>
            </a:r>
            <a:r>
              <a:rPr lang="nb-NO" sz="2600" b="1" dirty="0"/>
              <a:t>IKKE</a:t>
            </a:r>
            <a:r>
              <a:rPr lang="nb-NO" sz="2600" dirty="0"/>
              <a:t> et id-navn med et tall. Det fungerer ikke i alle </a:t>
            </a:r>
            <a:r>
              <a:rPr lang="nb-NO" sz="2600" dirty="0" err="1"/>
              <a:t>browsere</a:t>
            </a:r>
            <a:r>
              <a:rPr lang="nb-NO" sz="2600" dirty="0"/>
              <a:t>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 algn="r">
              <a:buNone/>
            </a:pPr>
            <a:r>
              <a:rPr lang="nb-NO" sz="1800" dirty="0">
                <a:hlinkClick r:id="rId2" action="ppaction://hlinkfile"/>
              </a:rPr>
              <a:t>t</a:t>
            </a:r>
            <a:r>
              <a:rPr lang="nb-NO" sz="1800" dirty="0" smtClean="0">
                <a:hlinkClick r:id="rId2" action="ppaction://hlinkfile"/>
              </a:rPr>
              <a:t>est11.html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CSS-</a:t>
            </a:r>
            <a:r>
              <a:rPr lang="nb-NO" dirty="0" err="1" smtClean="0"/>
              <a:t>selectors</a:t>
            </a:r>
            <a:r>
              <a:rPr lang="nb-NO" dirty="0" smtClean="0"/>
              <a:t> oversikt 1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260632"/>
              </p:ext>
            </p:extLst>
          </p:nvPr>
        </p:nvGraphicFramePr>
        <p:xfrm>
          <a:off x="1115616" y="1700807"/>
          <a:ext cx="6696744" cy="3029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UNIVERSAL SELECTOR		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* { }	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TYPE SELECTOR		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h1, h2, h3 { }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CLASS SELECTOR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.center { }</a:t>
                      </a:r>
                      <a:endParaRPr lang="nb-NO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p.center {  }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ID SELECTOR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#intro { }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p#intro</a:t>
                      </a:r>
                      <a:r>
                        <a:rPr lang="en-US" sz="1800" dirty="0">
                          <a:effectLst/>
                        </a:rPr>
                        <a:t> { }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24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CSS-</a:t>
            </a:r>
            <a:r>
              <a:rPr lang="nb-NO" dirty="0" err="1"/>
              <a:t>selectors</a:t>
            </a:r>
            <a:r>
              <a:rPr lang="nb-NO" dirty="0"/>
              <a:t> </a:t>
            </a:r>
            <a:r>
              <a:rPr lang="nb-NO" dirty="0" smtClean="0"/>
              <a:t>oversikt 2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32614"/>
              </p:ext>
            </p:extLst>
          </p:nvPr>
        </p:nvGraphicFramePr>
        <p:xfrm>
          <a:off x="1115616" y="1700807"/>
          <a:ext cx="6696744" cy="3135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CHILD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SELECTOR</a:t>
                      </a:r>
                      <a:br>
                        <a:rPr lang="en-US" sz="1800" dirty="0" smtClean="0">
                          <a:effectLst/>
                          <a:latin typeface="+mn-lt"/>
                        </a:rPr>
                      </a:br>
                      <a:r>
                        <a:rPr lang="en-US" sz="1800" dirty="0" smtClean="0">
                          <a:effectLst/>
                          <a:latin typeface="+mn-lt"/>
                        </a:rPr>
                        <a:t>(barn)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li&gt;a { }	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DESCENDANT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SELECTOR</a:t>
                      </a:r>
                      <a:br>
                        <a:rPr lang="en-US" sz="1800" dirty="0" smtClean="0">
                          <a:effectLst/>
                          <a:latin typeface="+mn-lt"/>
                        </a:rPr>
                      </a:br>
                      <a:r>
                        <a:rPr lang="en-US" sz="18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800" dirty="0" err="1" smtClean="0">
                          <a:effectLst/>
                          <a:latin typeface="+mn-lt"/>
                        </a:rPr>
                        <a:t>etterkommer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)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p a { }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ADJACENT</a:t>
                      </a:r>
                      <a:r>
                        <a:rPr lang="nb-NO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SIBLING SELECTOR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(umiddelbare søsken)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h1+p { }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GENERAL SIBLING SELECTOR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(alle søsken)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h1~p { }</a:t>
                      </a:r>
                      <a:endParaRPr lang="nb-NO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1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CSS </a:t>
            </a:r>
            <a:r>
              <a:rPr lang="nb-NO" dirty="0" smtClean="0"/>
              <a:t>kommentarer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/* Dette er en kommentar */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p </a:t>
            </a:r>
            <a:r>
              <a:rPr lang="nb-NO" dirty="0"/>
              <a:t>{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 smtClean="0"/>
              <a:t>text-align</a:t>
            </a:r>
            <a:r>
              <a:rPr lang="nb-NO" dirty="0"/>
              <a:t>: </a:t>
            </a:r>
            <a:r>
              <a:rPr lang="nb-NO" dirty="0" err="1"/>
              <a:t>center</a:t>
            </a:r>
            <a:r>
              <a:rPr lang="nb-NO" dirty="0"/>
              <a:t>;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/* </a:t>
            </a:r>
            <a:r>
              <a:rPr lang="nb-NO" dirty="0"/>
              <a:t>Dette er en ny kommentar */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</a:t>
            </a:r>
            <a:r>
              <a:rPr lang="nb-NO" dirty="0" err="1" smtClean="0"/>
              <a:t>color</a:t>
            </a:r>
            <a:r>
              <a:rPr lang="nb-NO" dirty="0"/>
              <a:t>: black; font-family: arial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}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Elementære 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&lt;p&gt;Dette er et avsnitt&lt;/p&gt;</a:t>
            </a:r>
          </a:p>
          <a:p>
            <a:pPr marL="0" indent="0">
              <a:buNone/>
            </a:pPr>
            <a:r>
              <a:rPr lang="nb-NO" sz="2200" dirty="0" smtClean="0"/>
              <a:t>&lt;</a:t>
            </a:r>
            <a:r>
              <a:rPr lang="nb-NO" sz="2200" dirty="0"/>
              <a:t>h1&gt;Dette er en tittel på nivå1&lt;/h1&gt;</a:t>
            </a:r>
          </a:p>
          <a:p>
            <a:pPr marL="0" indent="0">
              <a:buNone/>
            </a:pPr>
            <a:r>
              <a:rPr lang="nb-NO" sz="2200" dirty="0"/>
              <a:t>&lt;h2&gt;Dette er en tittel på nivå2&lt;/h2&gt;</a:t>
            </a:r>
          </a:p>
          <a:p>
            <a:pPr marL="0" indent="0">
              <a:buNone/>
            </a:pPr>
            <a:r>
              <a:rPr lang="nb-NO" sz="2200" dirty="0"/>
              <a:t>&lt;h3&gt;Dette er en tittel på nivå3&lt;/h3&gt;</a:t>
            </a:r>
          </a:p>
          <a:p>
            <a:pPr marL="0" indent="0">
              <a:buNone/>
            </a:pPr>
            <a:r>
              <a:rPr lang="nb-NO" sz="2200" dirty="0"/>
              <a:t>&lt;h4&gt;Dette er en tittel på nivå4&lt;/h4&gt;</a:t>
            </a:r>
          </a:p>
          <a:p>
            <a:pPr marL="0" indent="0">
              <a:buNone/>
            </a:pPr>
            <a:r>
              <a:rPr lang="nb-NO" sz="2200" dirty="0"/>
              <a:t>&lt;h5&gt;Dette er en tittel på nivå5&lt;/h5&gt;</a:t>
            </a:r>
          </a:p>
          <a:p>
            <a:pPr marL="0" indent="0">
              <a:buNone/>
            </a:pPr>
            <a:r>
              <a:rPr lang="nb-NO" sz="2200" dirty="0"/>
              <a:t>&lt;h6&gt;Dette er en tittel på nivå6&lt;/h6&gt;</a:t>
            </a:r>
          </a:p>
          <a:p>
            <a:pPr marL="0" indent="0">
              <a:buNone/>
            </a:pPr>
            <a:r>
              <a:rPr lang="nb-NO" sz="2200" dirty="0"/>
              <a:t>&lt;</a:t>
            </a:r>
            <a:r>
              <a:rPr lang="nb-NO" sz="2200" dirty="0" err="1" smtClean="0"/>
              <a:t>br</a:t>
            </a:r>
            <a:r>
              <a:rPr lang="nb-NO" sz="2200" dirty="0" smtClean="0"/>
              <a:t> /&gt; </a:t>
            </a:r>
            <a:r>
              <a:rPr lang="nb-NO" sz="2200" dirty="0"/>
              <a:t>Linjeskift </a:t>
            </a:r>
          </a:p>
          <a:p>
            <a:pPr marL="0" indent="0">
              <a:buNone/>
            </a:pPr>
            <a:r>
              <a:rPr lang="nb-NO" sz="2200" dirty="0"/>
              <a:t>&lt;</a:t>
            </a:r>
            <a:r>
              <a:rPr lang="nb-NO" sz="2200" dirty="0" err="1" smtClean="0"/>
              <a:t>hr</a:t>
            </a:r>
            <a:r>
              <a:rPr lang="nb-NO" sz="2200" dirty="0" smtClean="0"/>
              <a:t> /&gt; </a:t>
            </a:r>
            <a:r>
              <a:rPr lang="nb-NO" sz="2200" dirty="0"/>
              <a:t>Horisontal linje </a:t>
            </a:r>
          </a:p>
          <a:p>
            <a:pPr marL="0" indent="0">
              <a:buNone/>
            </a:pPr>
            <a:r>
              <a:rPr lang="nb-NO" sz="2200" dirty="0"/>
              <a:t>&lt;!-- Dette er en kommentar --&gt;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&lt;div&gt; og &lt;span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Hvis </a:t>
            </a:r>
            <a:r>
              <a:rPr lang="nb-NO" dirty="0"/>
              <a:t>du har bruk for nøytrale container koder kan man bruke &lt;div&gt; og &lt;span&gt;</a:t>
            </a:r>
          </a:p>
          <a:p>
            <a:r>
              <a:rPr lang="nb-NO" dirty="0"/>
              <a:t>&lt;div&gt; brukes til selvstendige avsnitt og genererer et linjeskift</a:t>
            </a:r>
          </a:p>
          <a:p>
            <a:r>
              <a:rPr lang="nb-NO" dirty="0"/>
              <a:t>&lt;span&gt; brukes f.eks. når det dreier seg om en tekststreng som er en del av en større tekst.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&lt;span&gt;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428736"/>
            <a:ext cx="4176464" cy="4697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H&lt;span </a:t>
            </a:r>
            <a:r>
              <a:rPr lang="nb-NO" sz="2000" dirty="0" err="1"/>
              <a:t>class</a:t>
            </a:r>
            <a:r>
              <a:rPr lang="nb-NO" sz="2000" dirty="0"/>
              <a:t>="sub"&gt;2&lt;/span&gt;O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&lt;p&gt;Man </a:t>
            </a:r>
            <a:r>
              <a:rPr lang="nb-NO" sz="2000" dirty="0"/>
              <a:t>kan bruke &lt;span </a:t>
            </a:r>
            <a:r>
              <a:rPr lang="nb-NO" sz="2000" dirty="0" err="1"/>
              <a:t>class</a:t>
            </a:r>
            <a:r>
              <a:rPr lang="nb-NO" sz="2000" dirty="0"/>
              <a:t>="</a:t>
            </a:r>
            <a:r>
              <a:rPr lang="nb-NO" sz="2000" dirty="0" err="1"/>
              <a:t>bac</a:t>
            </a:r>
            <a:r>
              <a:rPr lang="nb-NO" sz="2000" dirty="0"/>
              <a:t>"&gt;span&lt;/span&gt; </a:t>
            </a:r>
          </a:p>
          <a:p>
            <a:pPr marL="0" indent="0">
              <a:buNone/>
            </a:pPr>
            <a:r>
              <a:rPr lang="nb-NO" sz="2000" dirty="0"/>
              <a:t>inne i en paragraf for å markere</a:t>
            </a:r>
          </a:p>
          <a:p>
            <a:pPr marL="0" indent="0">
              <a:buNone/>
            </a:pPr>
            <a:r>
              <a:rPr lang="nb-NO" sz="2000" dirty="0"/>
              <a:t>&lt;/p&gt;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 algn="r">
              <a:buNone/>
            </a:pPr>
            <a:r>
              <a:rPr lang="nb-NO" sz="2400" dirty="0" smtClean="0">
                <a:hlinkClick r:id="rId2"/>
              </a:rPr>
              <a:t>test12.html</a:t>
            </a:r>
            <a:r>
              <a:rPr lang="nb-NO" sz="2400" dirty="0" smtClean="0"/>
              <a:t>, </a:t>
            </a:r>
            <a:r>
              <a:rPr lang="nb-NO" sz="2400" dirty="0">
                <a:hlinkClick r:id="rId3"/>
              </a:rPr>
              <a:t>t</a:t>
            </a:r>
            <a:r>
              <a:rPr lang="nb-NO" sz="2400" dirty="0" smtClean="0">
                <a:hlinkClick r:id="rId3"/>
              </a:rPr>
              <a:t>est13.html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4788024" y="1412776"/>
            <a:ext cx="4752528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000" dirty="0"/>
              <a:t>.sub{</a:t>
            </a:r>
            <a:r>
              <a:rPr lang="nb-NO" sz="2000" dirty="0" err="1"/>
              <a:t>vertical-align:sub</a:t>
            </a:r>
            <a:r>
              <a:rPr lang="nb-NO" sz="2000" dirty="0" smtClean="0"/>
              <a:t>}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.</a:t>
            </a:r>
            <a:r>
              <a:rPr lang="nb-NO" sz="2000" dirty="0" err="1"/>
              <a:t>bac</a:t>
            </a:r>
            <a:r>
              <a:rPr lang="nb-NO" sz="2000" dirty="0"/>
              <a:t>{</a:t>
            </a:r>
            <a:r>
              <a:rPr lang="nb-NO" sz="2000" dirty="0" err="1"/>
              <a:t>background-color</a:t>
            </a:r>
            <a:r>
              <a:rPr lang="nb-NO" sz="2000" dirty="0"/>
              <a:t>: </a:t>
            </a:r>
            <a:r>
              <a:rPr lang="nb-NO" sz="2000" dirty="0" err="1"/>
              <a:t>rgb</a:t>
            </a:r>
            <a:r>
              <a:rPr lang="nb-NO" sz="2000" dirty="0"/>
              <a:t>(250,25,255)}</a:t>
            </a:r>
          </a:p>
        </p:txBody>
      </p:sp>
    </p:spTree>
    <p:extLst>
      <p:ext uri="{BB962C8B-B14F-4D97-AF65-F5344CB8AC3E}">
        <p14:creationId xmlns:p14="http://schemas.microsoft.com/office/powerpoint/2010/main" val="24412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&lt;div&gt;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412776"/>
            <a:ext cx="4248472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000" dirty="0"/>
              <a:t>&lt;div </a:t>
            </a:r>
            <a:r>
              <a:rPr lang="nb-NO" sz="2000" dirty="0" err="1"/>
              <a:t>class</a:t>
            </a:r>
            <a:r>
              <a:rPr lang="nb-NO" sz="2000" dirty="0"/>
              <a:t>="</a:t>
            </a:r>
            <a:r>
              <a:rPr lang="nb-NO" sz="2000" dirty="0" err="1"/>
              <a:t>upc</a:t>
            </a:r>
            <a:r>
              <a:rPr lang="nb-NO" sz="2000" dirty="0" smtClean="0"/>
              <a:t>"&gt;</a:t>
            </a:r>
          </a:p>
          <a:p>
            <a:pPr marL="0" indent="0">
              <a:buNone/>
            </a:pPr>
            <a:r>
              <a:rPr lang="nb-NO" sz="2000" dirty="0" smtClean="0"/>
              <a:t>        Januar</a:t>
            </a:r>
            <a:r>
              <a:rPr lang="nb-NO" sz="2000" dirty="0"/>
              <a:t>, </a:t>
            </a:r>
            <a:r>
              <a:rPr lang="nb-NO" sz="2000" dirty="0" smtClean="0"/>
              <a:t>Februar</a:t>
            </a:r>
          </a:p>
          <a:p>
            <a:pPr marL="0" indent="0">
              <a:buNone/>
            </a:pPr>
            <a:r>
              <a:rPr lang="nb-NO" sz="2000" dirty="0" smtClean="0"/>
              <a:t>&lt;/</a:t>
            </a:r>
            <a:r>
              <a:rPr lang="nb-NO" sz="2000" dirty="0"/>
              <a:t>div&gt;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&lt;div </a:t>
            </a:r>
            <a:r>
              <a:rPr lang="nb-NO" sz="2000" dirty="0" err="1"/>
              <a:t>class</a:t>
            </a:r>
            <a:r>
              <a:rPr lang="nb-NO" sz="2000" dirty="0"/>
              <a:t>="</a:t>
            </a:r>
            <a:r>
              <a:rPr lang="nb-NO" sz="2000" dirty="0" err="1"/>
              <a:t>ls</a:t>
            </a:r>
            <a:r>
              <a:rPr lang="nb-NO" sz="2000" dirty="0"/>
              <a:t>"&gt;Mars&lt;/div&gt;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&lt;div </a:t>
            </a:r>
            <a:r>
              <a:rPr lang="nb-NO" sz="2000" dirty="0" err="1"/>
              <a:t>class</a:t>
            </a:r>
            <a:r>
              <a:rPr lang="nb-NO" sz="2000" dirty="0"/>
              <a:t>="</a:t>
            </a:r>
            <a:r>
              <a:rPr lang="nb-NO" sz="2000" dirty="0" err="1"/>
              <a:t>lh</a:t>
            </a:r>
            <a:r>
              <a:rPr lang="nb-NO" sz="2000" dirty="0" smtClean="0"/>
              <a:t>"&gt;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 April&lt;</a:t>
            </a:r>
            <a:r>
              <a:rPr lang="nb-NO" sz="2000" dirty="0" err="1" smtClean="0"/>
              <a:t>br</a:t>
            </a:r>
            <a:r>
              <a:rPr lang="nb-NO" sz="2000" dirty="0"/>
              <a:t>/&gt;April&lt;</a:t>
            </a:r>
            <a:r>
              <a:rPr lang="nb-NO" sz="2000" dirty="0" err="1"/>
              <a:t>br</a:t>
            </a:r>
            <a:r>
              <a:rPr lang="nb-NO" sz="2000" dirty="0"/>
              <a:t>/&gt;</a:t>
            </a:r>
          </a:p>
          <a:p>
            <a:pPr marL="0" indent="0">
              <a:buNone/>
            </a:pPr>
            <a:r>
              <a:rPr lang="nb-NO" sz="2000" dirty="0" smtClean="0"/>
              <a:t>        April&lt;</a:t>
            </a:r>
            <a:r>
              <a:rPr lang="nb-NO" sz="2000" dirty="0" err="1" smtClean="0"/>
              <a:t>br</a:t>
            </a:r>
            <a:r>
              <a:rPr lang="nb-NO" sz="2000" dirty="0"/>
              <a:t>/&gt;April&lt;</a:t>
            </a:r>
            <a:r>
              <a:rPr lang="nb-NO" sz="2000" dirty="0" err="1"/>
              <a:t>br</a:t>
            </a:r>
            <a:r>
              <a:rPr lang="nb-NO" sz="2000" dirty="0"/>
              <a:t>/&gt;</a:t>
            </a:r>
          </a:p>
          <a:p>
            <a:pPr marL="0" indent="0">
              <a:buNone/>
            </a:pPr>
            <a:r>
              <a:rPr lang="nb-NO" sz="2000" dirty="0"/>
              <a:t>&lt;/div&gt;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 algn="r">
              <a:buNone/>
            </a:pPr>
            <a:r>
              <a:rPr lang="nb-NO" sz="2000" dirty="0">
                <a:hlinkClick r:id="rId2"/>
              </a:rPr>
              <a:t>t</a:t>
            </a:r>
            <a:r>
              <a:rPr lang="nb-NO" sz="2000" dirty="0" smtClean="0">
                <a:hlinkClick r:id="rId2"/>
              </a:rPr>
              <a:t>est14.html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5220072" y="1412776"/>
            <a:ext cx="3888432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000" dirty="0" err="1" smtClean="0"/>
              <a:t>div.upc</a:t>
            </a:r>
            <a:r>
              <a:rPr lang="nb-NO" sz="2000" dirty="0" smtClean="0"/>
              <a:t> </a:t>
            </a:r>
            <a:r>
              <a:rPr lang="nb-NO" sz="2000" dirty="0"/>
              <a:t>{</a:t>
            </a:r>
            <a:r>
              <a:rPr lang="nb-NO" sz="2000" dirty="0" err="1"/>
              <a:t>text-transform:uppercase</a:t>
            </a:r>
            <a:r>
              <a:rPr lang="nb-NO" sz="2000" dirty="0"/>
              <a:t>;}</a:t>
            </a:r>
          </a:p>
          <a:p>
            <a:pPr marL="0" indent="0">
              <a:buNone/>
            </a:pPr>
            <a:r>
              <a:rPr lang="nb-NO" sz="2000" dirty="0"/>
              <a:t>		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div.ls </a:t>
            </a:r>
            <a:r>
              <a:rPr lang="nb-NO" sz="2000" dirty="0"/>
              <a:t>{letter-</a:t>
            </a:r>
            <a:r>
              <a:rPr lang="nb-NO" sz="2000" dirty="0" err="1"/>
              <a:t>spacing</a:t>
            </a:r>
            <a:r>
              <a:rPr lang="nb-NO" sz="2000" dirty="0"/>
              <a:t>: 20px;}</a:t>
            </a:r>
          </a:p>
          <a:p>
            <a:pPr marL="0" indent="0">
              <a:buNone/>
            </a:pPr>
            <a:r>
              <a:rPr lang="nb-NO" sz="2000" dirty="0"/>
              <a:t>		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err="1" smtClean="0"/>
              <a:t>div.lh</a:t>
            </a:r>
            <a:r>
              <a:rPr lang="nb-NO" sz="2000" dirty="0" smtClean="0"/>
              <a:t> </a:t>
            </a:r>
            <a:r>
              <a:rPr lang="nb-NO" sz="2000" dirty="0"/>
              <a:t>{line-</a:t>
            </a:r>
            <a:r>
              <a:rPr lang="nb-NO" sz="2000" dirty="0" err="1"/>
              <a:t>height</a:t>
            </a:r>
            <a:r>
              <a:rPr lang="nb-NO" sz="2000" dirty="0"/>
              <a:t>: 30px;}</a:t>
            </a:r>
          </a:p>
        </p:txBody>
      </p:sp>
    </p:spTree>
    <p:extLst>
      <p:ext uri="{BB962C8B-B14F-4D97-AF65-F5344CB8AC3E}">
        <p14:creationId xmlns:p14="http://schemas.microsoft.com/office/powerpoint/2010/main" val="22670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Layout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Stilsett brukes ofte til å plassere </a:t>
            </a:r>
            <a:r>
              <a:rPr lang="nb-NO" dirty="0" smtClean="0"/>
              <a:t>elementer </a:t>
            </a:r>
            <a:r>
              <a:rPr lang="nb-NO" dirty="0"/>
              <a:t>på en side.</a:t>
            </a:r>
          </a:p>
          <a:p>
            <a:r>
              <a:rPr lang="nb-NO" dirty="0"/>
              <a:t>Eks den gule </a:t>
            </a:r>
            <a:r>
              <a:rPr lang="nb-NO" dirty="0" smtClean="0"/>
              <a:t>boksen:</a:t>
            </a:r>
          </a:p>
          <a:p>
            <a:pPr marL="0" indent="0">
              <a:buNone/>
            </a:pPr>
            <a:endParaRPr lang="nb-NO" dirty="0"/>
          </a:p>
          <a:p>
            <a:pPr marL="400050" lvl="1" indent="0">
              <a:buNone/>
            </a:pPr>
            <a:r>
              <a:rPr lang="nb-NO" dirty="0"/>
              <a:t>.gulboks{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err="1" smtClean="0"/>
              <a:t>position</a:t>
            </a:r>
            <a:r>
              <a:rPr lang="nb-NO" dirty="0"/>
              <a:t>: </a:t>
            </a:r>
            <a:r>
              <a:rPr lang="nb-NO" dirty="0" err="1"/>
              <a:t>absolute</a:t>
            </a:r>
            <a:r>
              <a:rPr lang="nb-NO" dirty="0"/>
              <a:t>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 smtClean="0"/>
              <a:t>	</a:t>
            </a:r>
            <a:r>
              <a:rPr lang="nb-NO" dirty="0" err="1" smtClean="0"/>
              <a:t>top</a:t>
            </a:r>
            <a:r>
              <a:rPr lang="nb-NO" dirty="0"/>
              <a:t>: 20px; </a:t>
            </a:r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err="1"/>
              <a:t>left</a:t>
            </a:r>
            <a:r>
              <a:rPr lang="nb-NO" dirty="0"/>
              <a:t>: 40px;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err="1" smtClean="0"/>
              <a:t>color</a:t>
            </a:r>
            <a:r>
              <a:rPr lang="nb-NO" dirty="0"/>
              <a:t>: </a:t>
            </a:r>
            <a:r>
              <a:rPr lang="nb-NO" dirty="0" err="1"/>
              <a:t>maroon</a:t>
            </a:r>
            <a:r>
              <a:rPr lang="nb-NO" dirty="0"/>
              <a:t>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err="1" smtClean="0"/>
              <a:t>background-color</a:t>
            </a:r>
            <a:r>
              <a:rPr lang="nb-NO" dirty="0"/>
              <a:t>: </a:t>
            </a:r>
            <a:r>
              <a:rPr lang="nb-NO" dirty="0" err="1"/>
              <a:t>yellow</a:t>
            </a:r>
            <a:r>
              <a:rPr lang="nb-NO" dirty="0"/>
              <a:t>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smtClean="0"/>
              <a:t>z-</a:t>
            </a:r>
            <a:r>
              <a:rPr lang="nb-NO" dirty="0" err="1" smtClean="0"/>
              <a:t>index</a:t>
            </a:r>
            <a:r>
              <a:rPr lang="nb-NO" dirty="0"/>
              <a:t>: 0;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err="1" smtClean="0"/>
              <a:t>width</a:t>
            </a:r>
            <a:r>
              <a:rPr lang="nb-NO" dirty="0"/>
              <a:t>: 300px;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err="1" smtClean="0"/>
              <a:t>height</a:t>
            </a:r>
            <a:r>
              <a:rPr lang="nb-NO" dirty="0"/>
              <a:t>: 150px; </a:t>
            </a:r>
            <a:r>
              <a:rPr lang="nb-NO" dirty="0" smtClean="0"/>
              <a:t>	</a:t>
            </a:r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err="1" smtClean="0"/>
              <a:t>padding</a:t>
            </a:r>
            <a:r>
              <a:rPr lang="nb-NO" dirty="0"/>
              <a:t>: 30px;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/>
              <a:t>	</a:t>
            </a:r>
            <a:r>
              <a:rPr lang="nb-NO" dirty="0" smtClean="0"/>
              <a:t>font-</a:t>
            </a:r>
            <a:r>
              <a:rPr lang="nb-NO" dirty="0" err="1" smtClean="0"/>
              <a:t>size</a:t>
            </a:r>
            <a:r>
              <a:rPr lang="nb-NO" dirty="0"/>
              <a:t>: 20px; </a:t>
            </a:r>
            <a:endParaRPr lang="nb-NO" dirty="0" smtClean="0"/>
          </a:p>
          <a:p>
            <a:pPr marL="400050" lvl="1" indent="0">
              <a:buNone/>
            </a:pPr>
            <a:r>
              <a:rPr lang="nb-NO" dirty="0" smtClean="0"/>
              <a:t>}							</a:t>
            </a:r>
            <a:r>
              <a:rPr lang="nb-NO" dirty="0" smtClean="0">
                <a:hlinkClick r:id="rId2"/>
              </a:rPr>
              <a:t>test15.html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Flere bokser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428736"/>
            <a:ext cx="4320480" cy="469742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.</a:t>
            </a:r>
            <a:r>
              <a:rPr lang="nb-NO" sz="2400" dirty="0" err="1"/>
              <a:t>sortboks</a:t>
            </a:r>
            <a:r>
              <a:rPr lang="nb-NO" sz="2400" dirty="0"/>
              <a:t>{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position</a:t>
            </a:r>
            <a:r>
              <a:rPr lang="nb-NO" sz="2400" dirty="0"/>
              <a:t>: </a:t>
            </a:r>
            <a:r>
              <a:rPr lang="nb-NO" sz="2400" dirty="0" err="1" smtClean="0"/>
              <a:t>absolute</a:t>
            </a:r>
            <a:r>
              <a:rPr lang="nb-NO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/>
              <a:t>top</a:t>
            </a:r>
            <a:r>
              <a:rPr lang="nb-NO" sz="2400" dirty="0"/>
              <a:t>: 110px;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/>
              <a:t>left</a:t>
            </a:r>
            <a:r>
              <a:rPr lang="nb-NO" sz="2400" dirty="0"/>
              <a:t>: 150px;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color</a:t>
            </a:r>
            <a:r>
              <a:rPr lang="nb-NO" sz="2400" dirty="0"/>
              <a:t>: </a:t>
            </a:r>
            <a:r>
              <a:rPr lang="nb-NO" sz="2400" dirty="0" smtClean="0"/>
              <a:t>white;	</a:t>
            </a:r>
            <a:r>
              <a:rPr lang="nb-NO" sz="2400" dirty="0" err="1" smtClean="0"/>
              <a:t>background-color:black</a:t>
            </a:r>
            <a:r>
              <a:rPr lang="nb-NO" sz="2400" dirty="0"/>
              <a:t>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smtClean="0"/>
              <a:t>z-</a:t>
            </a:r>
            <a:r>
              <a:rPr lang="nb-NO" sz="2400" dirty="0" err="1" smtClean="0"/>
              <a:t>index</a:t>
            </a:r>
            <a:r>
              <a:rPr lang="nb-NO" sz="2400" dirty="0"/>
              <a:t>: 3;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width</a:t>
            </a:r>
            <a:r>
              <a:rPr lang="nb-NO" sz="2400" dirty="0"/>
              <a:t>: 250px;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height</a:t>
            </a:r>
            <a:r>
              <a:rPr lang="nb-NO" sz="2400" dirty="0"/>
              <a:t>: 65px</a:t>
            </a:r>
            <a:r>
              <a:rPr lang="nb-NO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 smtClean="0"/>
              <a:t>	</a:t>
            </a:r>
            <a:r>
              <a:rPr lang="nb-NO" sz="2400" dirty="0" err="1" smtClean="0"/>
              <a:t>padding</a:t>
            </a:r>
            <a:r>
              <a:rPr lang="nb-NO" sz="2400" dirty="0"/>
              <a:t>: 10px;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text-align</a:t>
            </a:r>
            <a:r>
              <a:rPr lang="nb-NO" sz="2400" dirty="0"/>
              <a:t>: </a:t>
            </a:r>
            <a:r>
              <a:rPr lang="nb-NO" sz="2400" dirty="0" err="1"/>
              <a:t>center</a:t>
            </a:r>
            <a:r>
              <a:rPr lang="nb-NO" sz="2400" dirty="0"/>
              <a:t>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smtClean="0"/>
              <a:t>font-</a:t>
            </a:r>
            <a:r>
              <a:rPr lang="nb-NO" sz="2400" dirty="0" err="1" smtClean="0"/>
              <a:t>size</a:t>
            </a:r>
            <a:r>
              <a:rPr lang="nb-NO" sz="2400" dirty="0"/>
              <a:t>: 20px;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 smtClean="0"/>
              <a:t>}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4580384" y="1340768"/>
            <a:ext cx="4600128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. </a:t>
            </a:r>
            <a:r>
              <a:rPr lang="nb-NO" sz="2400" dirty="0" err="1"/>
              <a:t>oransjeboks</a:t>
            </a:r>
            <a:r>
              <a:rPr lang="nb-NO" sz="2400" dirty="0"/>
              <a:t>{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position</a:t>
            </a:r>
            <a:r>
              <a:rPr lang="nb-NO" sz="2400" dirty="0"/>
              <a:t>: </a:t>
            </a:r>
            <a:r>
              <a:rPr lang="nb-NO" sz="2400" dirty="0" err="1"/>
              <a:t>absolute</a:t>
            </a:r>
            <a:r>
              <a:rPr lang="nb-NO" sz="2400" dirty="0"/>
              <a:t>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color</a:t>
            </a:r>
            <a:r>
              <a:rPr lang="nb-NO" sz="2400" dirty="0"/>
              <a:t>: black;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/>
              <a:t>top</a:t>
            </a:r>
            <a:r>
              <a:rPr lang="nb-NO" sz="2400" dirty="0"/>
              <a:t>: 160px;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/>
              <a:t>left</a:t>
            </a:r>
            <a:r>
              <a:rPr lang="nb-NO" sz="2400" dirty="0"/>
              <a:t>: 310px;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background-color</a:t>
            </a:r>
            <a:r>
              <a:rPr lang="nb-NO" sz="2400" dirty="0"/>
              <a:t>: orange</a:t>
            </a:r>
            <a:r>
              <a:rPr lang="nb-NO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smtClean="0"/>
              <a:t>z-</a:t>
            </a:r>
            <a:r>
              <a:rPr lang="nb-NO" sz="2400" dirty="0" err="1" smtClean="0"/>
              <a:t>index</a:t>
            </a:r>
            <a:r>
              <a:rPr lang="nb-NO" sz="2400" dirty="0"/>
              <a:t>: 6;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width</a:t>
            </a:r>
            <a:r>
              <a:rPr lang="nb-NO" sz="2400" dirty="0"/>
              <a:t>: 130px;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height</a:t>
            </a:r>
            <a:r>
              <a:rPr lang="nb-NO" sz="2400" dirty="0"/>
              <a:t>: 40px;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/>
              <a:t>	</a:t>
            </a:r>
            <a:r>
              <a:rPr lang="nb-NO" sz="2400" dirty="0" err="1" smtClean="0"/>
              <a:t>padding</a:t>
            </a:r>
            <a:r>
              <a:rPr lang="nb-NO" sz="2400" dirty="0"/>
              <a:t>: 5px; </a:t>
            </a:r>
            <a:endParaRPr lang="nb-NO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 smtClean="0"/>
              <a:t>}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nb-NO" sz="2400" dirty="0" smtClean="0">
                <a:hlinkClick r:id="rId2"/>
              </a:rPr>
              <a:t>test16.html</a:t>
            </a:r>
            <a:r>
              <a:rPr lang="nb-NO" sz="2400" dirty="0" smtClean="0"/>
              <a:t>  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6590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Nå kan vi nok til å lage en hjemmeside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med </a:t>
            </a:r>
            <a:r>
              <a:rPr lang="nb-NO" dirty="0"/>
              <a:t>Style </a:t>
            </a:r>
            <a:r>
              <a:rPr lang="nb-NO" dirty="0" err="1"/>
              <a:t>Sheet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test17.html</a:t>
            </a:r>
            <a:endParaRPr lang="nb-NO" dirty="0" smtClean="0"/>
          </a:p>
          <a:p>
            <a:r>
              <a:rPr lang="nb-NO" dirty="0">
                <a:hlinkClick r:id="rId3"/>
              </a:rPr>
              <a:t>t</a:t>
            </a:r>
            <a:r>
              <a:rPr lang="nb-NO" dirty="0" smtClean="0">
                <a:hlinkClick r:id="rId3"/>
              </a:rPr>
              <a:t>est17.css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Karaktersett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28737"/>
            <a:ext cx="8136904" cy="3080384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>
                <a:hlinkClick r:id="rId2"/>
              </a:rPr>
              <a:t>Hva </a:t>
            </a:r>
            <a:r>
              <a:rPr lang="nb-NO" dirty="0">
                <a:hlinkClick r:id="rId2"/>
              </a:rPr>
              <a:t>er et karaktersett </a:t>
            </a:r>
            <a:endParaRPr lang="nb-NO" dirty="0"/>
          </a:p>
          <a:p>
            <a:r>
              <a:rPr lang="nb-NO" dirty="0"/>
              <a:t>Når programvare skal behandle et tegn må programmet må få tak i riktig tegnebeskrivelse slik at driveren som framstiller tegnet på det aktuell mediet (skjerm eller skriver) viser rett tegn på rett sted.</a:t>
            </a:r>
          </a:p>
          <a:p>
            <a:r>
              <a:rPr lang="nb-NO" dirty="0"/>
              <a:t>Aktuelle karaktersett er: ISO-8859-1, UTF-8, eller UTF-16. </a:t>
            </a:r>
          </a:p>
          <a:p>
            <a:r>
              <a:rPr lang="nb-NO" dirty="0"/>
              <a:t>Bruk UTF-8</a:t>
            </a:r>
          </a:p>
          <a:p>
            <a:r>
              <a:rPr lang="nb-NO" dirty="0"/>
              <a:t>Hust at du må spare dokumentet i riktig </a:t>
            </a:r>
            <a:r>
              <a:rPr lang="nb-NO" dirty="0" smtClean="0"/>
              <a:t>karaktersett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395536" y="5013176"/>
            <a:ext cx="84969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&lt;</a:t>
            </a:r>
            <a:r>
              <a:rPr lang="nb-NO" sz="2000" dirty="0" err="1"/>
              <a:t>meta</a:t>
            </a:r>
            <a:r>
              <a:rPr lang="nb-NO" sz="2000" dirty="0"/>
              <a:t> </a:t>
            </a:r>
            <a:r>
              <a:rPr lang="nb-NO" sz="2000" dirty="0" err="1" smtClean="0"/>
              <a:t>charset</a:t>
            </a:r>
            <a:r>
              <a:rPr lang="nb-NO" sz="2000" dirty="0"/>
              <a:t>= " utf-8" </a:t>
            </a:r>
            <a:r>
              <a:rPr lang="nb-NO" sz="2000" dirty="0" smtClean="0"/>
              <a:t>/&gt;</a:t>
            </a:r>
          </a:p>
          <a:p>
            <a:r>
              <a:rPr lang="nb-NO" sz="2000" dirty="0"/>
              <a:t>&lt;</a:t>
            </a:r>
            <a:r>
              <a:rPr lang="nb-NO" sz="2000" dirty="0" err="1"/>
              <a:t>meta</a:t>
            </a:r>
            <a:r>
              <a:rPr lang="nb-NO" sz="2000" dirty="0"/>
              <a:t> </a:t>
            </a:r>
            <a:r>
              <a:rPr lang="nb-NO" sz="2000" dirty="0" err="1" smtClean="0"/>
              <a:t>charset</a:t>
            </a:r>
            <a:r>
              <a:rPr lang="nb-NO" sz="2000" dirty="0" smtClean="0"/>
              <a:t>=</a:t>
            </a:r>
            <a:r>
              <a:rPr lang="nb-NO" sz="2000" dirty="0"/>
              <a:t> " </a:t>
            </a:r>
            <a:r>
              <a:rPr lang="nb-NO" sz="2000" dirty="0" smtClean="0"/>
              <a:t>ISO-8859-1 " </a:t>
            </a:r>
            <a:r>
              <a:rPr lang="nb-NO" sz="2000" dirty="0"/>
              <a:t>/&gt;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890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3178696" cy="469742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&lt;ul&gt; </a:t>
            </a:r>
            <a:endParaRPr lang="it-IT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	</a:t>
            </a:r>
            <a:r>
              <a:rPr lang="it-IT" sz="2400" dirty="0" smtClean="0"/>
              <a:t>&lt;li&gt;Kaffe</a:t>
            </a:r>
            <a:r>
              <a:rPr lang="it-IT" sz="2400" dirty="0"/>
              <a:t>&lt;/li&gt; </a:t>
            </a:r>
            <a:endParaRPr lang="it-IT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	</a:t>
            </a:r>
            <a:r>
              <a:rPr lang="it-IT" sz="2400" dirty="0" smtClean="0"/>
              <a:t>&lt;</a:t>
            </a:r>
            <a:r>
              <a:rPr lang="it-IT" sz="2400" dirty="0"/>
              <a:t>li&gt;Melk&lt;/li</a:t>
            </a:r>
            <a:r>
              <a:rPr lang="it-IT" sz="2400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	</a:t>
            </a:r>
            <a:r>
              <a:rPr lang="it-IT" sz="2400" dirty="0" smtClean="0"/>
              <a:t>&lt;li&gt;Te&lt;/</a:t>
            </a:r>
            <a:r>
              <a:rPr lang="it-IT" sz="2400" dirty="0"/>
              <a:t>li</a:t>
            </a:r>
            <a:r>
              <a:rPr lang="it-IT" sz="2400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/>
              <a:t>	&lt;li&gt;Juice&lt;/</a:t>
            </a:r>
            <a:r>
              <a:rPr lang="it-IT" sz="2400" dirty="0"/>
              <a:t>li&gt;</a:t>
            </a:r>
            <a:r>
              <a:rPr lang="it-IT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/>
              <a:t>&lt;/</a:t>
            </a:r>
            <a:r>
              <a:rPr lang="it-IT" sz="2400" dirty="0"/>
              <a:t>ul</a:t>
            </a:r>
            <a:r>
              <a:rPr lang="it-IT" sz="2400" dirty="0" smtClean="0"/>
              <a:t>&gt;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it-IT" sz="2400" dirty="0" smtClean="0"/>
              <a:t>Kaffe</a:t>
            </a:r>
            <a:endParaRPr lang="it-IT" sz="2400" dirty="0"/>
          </a:p>
          <a:p>
            <a:pPr>
              <a:spcBef>
                <a:spcPts val="0"/>
              </a:spcBef>
            </a:pPr>
            <a:r>
              <a:rPr lang="it-IT" sz="2400" dirty="0" smtClean="0"/>
              <a:t>Melk</a:t>
            </a:r>
          </a:p>
          <a:p>
            <a:pPr>
              <a:spcBef>
                <a:spcPts val="0"/>
              </a:spcBef>
            </a:pPr>
            <a:r>
              <a:rPr lang="it-IT" sz="2400" dirty="0" smtClean="0"/>
              <a:t>Te</a:t>
            </a:r>
          </a:p>
          <a:p>
            <a:pPr>
              <a:spcBef>
                <a:spcPts val="0"/>
              </a:spcBef>
            </a:pPr>
            <a:r>
              <a:rPr lang="it-IT" sz="2400" dirty="0" smtClean="0"/>
              <a:t>Juice</a:t>
            </a:r>
            <a:endParaRPr lang="it-IT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5004048" y="1412776"/>
            <a:ext cx="41764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&lt;ol</a:t>
            </a:r>
            <a:r>
              <a:rPr lang="it-IT" sz="2400" dirty="0"/>
              <a:t>&gt; </a:t>
            </a:r>
          </a:p>
          <a:p>
            <a:r>
              <a:rPr lang="it-IT" sz="2400" dirty="0"/>
              <a:t>	&lt;li&gt;Kaffe&lt;/li&gt; </a:t>
            </a:r>
          </a:p>
          <a:p>
            <a:r>
              <a:rPr lang="it-IT" sz="2400" dirty="0"/>
              <a:t>	&lt;li&gt;Melk&lt;/li</a:t>
            </a:r>
            <a:r>
              <a:rPr lang="it-IT" sz="2400" dirty="0" smtClean="0"/>
              <a:t>&gt;</a:t>
            </a:r>
          </a:p>
          <a:p>
            <a:r>
              <a:rPr lang="it-IT" sz="2400" dirty="0"/>
              <a:t>	&lt;li&gt;Te&lt;/li&gt;</a:t>
            </a:r>
          </a:p>
          <a:p>
            <a:r>
              <a:rPr lang="it-IT" sz="2400" dirty="0"/>
              <a:t>	&lt;li&gt;Juice&lt;/li&gt; </a:t>
            </a:r>
          </a:p>
          <a:p>
            <a:r>
              <a:rPr lang="it-IT" sz="2400" dirty="0" smtClean="0"/>
              <a:t>&lt;/</a:t>
            </a:r>
            <a:r>
              <a:rPr lang="it-IT" sz="2400" dirty="0"/>
              <a:t>ol&gt; </a:t>
            </a:r>
          </a:p>
          <a:p>
            <a:endParaRPr lang="it-IT" sz="2400" dirty="0"/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Kaffe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Melk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Juice</a:t>
            </a:r>
            <a:endParaRPr lang="it-IT" sz="2400" dirty="0"/>
          </a:p>
          <a:p>
            <a:endParaRPr lang="nb-NO" dirty="0"/>
          </a:p>
        </p:txBody>
      </p:sp>
      <p:cxnSp>
        <p:nvCxnSpPr>
          <p:cNvPr id="9" name="Rett linje 8"/>
          <p:cNvCxnSpPr/>
          <p:nvPr/>
        </p:nvCxnSpPr>
        <p:spPr>
          <a:xfrm>
            <a:off x="4572000" y="1268760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Nøsta Lister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3178696" cy="469742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&lt;ul&gt; </a:t>
            </a:r>
            <a:endParaRPr lang="it-IT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&lt;li&gt;Kaffe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&lt;ul&gt;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    &lt;li&gt;Espresso&lt;/li&gt;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 smtClean="0"/>
              <a:t>            &lt;li&gt;</a:t>
            </a:r>
            <a:r>
              <a:rPr lang="nb-NO" sz="2200" dirty="0"/>
              <a:t>Cafe au </a:t>
            </a:r>
            <a:r>
              <a:rPr lang="nb-NO" sz="2200" dirty="0" err="1"/>
              <a:t>lait</a:t>
            </a:r>
            <a:r>
              <a:rPr lang="it-IT" sz="2200" dirty="0" smtClean="0"/>
              <a:t>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    &lt;li&gt;Americano&lt;/li&gt;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  &lt;/ul&gt;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/>
              <a:t> </a:t>
            </a:r>
            <a:r>
              <a:rPr lang="it-IT" sz="2200" dirty="0" smtClean="0"/>
              <a:t>   &lt;/</a:t>
            </a:r>
            <a:r>
              <a:rPr lang="it-IT" sz="2200" dirty="0"/>
              <a:t>li&gt; </a:t>
            </a:r>
            <a:endParaRPr lang="it-IT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 smtClean="0"/>
              <a:t>    &lt;</a:t>
            </a:r>
            <a:r>
              <a:rPr lang="it-IT" sz="2200" dirty="0"/>
              <a:t>li&gt;Melk&lt;/li&gt; </a:t>
            </a:r>
            <a:endParaRPr lang="it-IT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 smtClean="0"/>
              <a:t>&lt;/</a:t>
            </a:r>
            <a:r>
              <a:rPr lang="it-IT" sz="2200" dirty="0"/>
              <a:t>ul</a:t>
            </a:r>
            <a:r>
              <a:rPr lang="it-IT" sz="2200" dirty="0" smtClean="0"/>
              <a:t>&gt;</a:t>
            </a:r>
          </a:p>
          <a:p>
            <a:pPr marL="0" indent="0">
              <a:buNone/>
            </a:pPr>
            <a:r>
              <a:rPr lang="it-IT" sz="2200" dirty="0" smtClean="0"/>
              <a:t> 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5004048" y="1412776"/>
            <a:ext cx="41764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&lt;ol&gt; </a:t>
            </a:r>
            <a:endParaRPr lang="it-IT" sz="2200" dirty="0"/>
          </a:p>
          <a:p>
            <a:r>
              <a:rPr lang="it-IT" sz="2200" dirty="0"/>
              <a:t>    &lt;li&gt;Kaffe</a:t>
            </a:r>
          </a:p>
          <a:p>
            <a:r>
              <a:rPr lang="it-IT" sz="2200" dirty="0"/>
              <a:t>        </a:t>
            </a:r>
            <a:r>
              <a:rPr lang="it-IT" sz="2200" dirty="0" smtClean="0"/>
              <a:t>&lt;ol&gt;</a:t>
            </a:r>
            <a:endParaRPr lang="it-IT" sz="2200" dirty="0"/>
          </a:p>
          <a:p>
            <a:r>
              <a:rPr lang="it-IT" sz="2200" dirty="0"/>
              <a:t>            &lt;li&gt;Espresso&lt;/li&gt;</a:t>
            </a:r>
          </a:p>
          <a:p>
            <a:r>
              <a:rPr lang="it-IT" sz="2200" dirty="0"/>
              <a:t>            &lt;li&gt;</a:t>
            </a:r>
            <a:r>
              <a:rPr lang="nb-NO" sz="2200" dirty="0"/>
              <a:t>Cafe au </a:t>
            </a:r>
            <a:r>
              <a:rPr lang="nb-NO" sz="2200" dirty="0" err="1"/>
              <a:t>lait</a:t>
            </a:r>
            <a:r>
              <a:rPr lang="it-IT" sz="2200" dirty="0"/>
              <a:t>&lt;/li&gt;</a:t>
            </a:r>
          </a:p>
          <a:p>
            <a:r>
              <a:rPr lang="it-IT" sz="2200" dirty="0"/>
              <a:t>            &lt;li&gt;Anericano&lt;/li&gt;</a:t>
            </a:r>
          </a:p>
          <a:p>
            <a:r>
              <a:rPr lang="it-IT" sz="2200" dirty="0"/>
              <a:t>        </a:t>
            </a:r>
            <a:r>
              <a:rPr lang="it-IT" sz="2200" dirty="0" smtClean="0"/>
              <a:t>&lt;/ol&gt;</a:t>
            </a:r>
            <a:endParaRPr lang="it-IT" sz="2200" dirty="0"/>
          </a:p>
          <a:p>
            <a:r>
              <a:rPr lang="it-IT" sz="2200" dirty="0"/>
              <a:t>    &lt;/li&gt; </a:t>
            </a:r>
          </a:p>
          <a:p>
            <a:r>
              <a:rPr lang="it-IT" sz="2200" dirty="0"/>
              <a:t>    &lt;li&gt;Melk&lt;/li&gt; </a:t>
            </a:r>
          </a:p>
          <a:p>
            <a:r>
              <a:rPr lang="it-IT" sz="2200" dirty="0" smtClean="0"/>
              <a:t>&lt;/ol&gt;</a:t>
            </a:r>
            <a:endParaRPr lang="it-IT" sz="2200" dirty="0"/>
          </a:p>
          <a:p>
            <a:r>
              <a:rPr lang="it-IT" sz="2200" dirty="0"/>
              <a:t> </a:t>
            </a:r>
          </a:p>
          <a:p>
            <a:endParaRPr lang="nb-NO" dirty="0"/>
          </a:p>
        </p:txBody>
      </p:sp>
      <p:cxnSp>
        <p:nvCxnSpPr>
          <p:cNvPr id="9" name="Rett linje 8"/>
          <p:cNvCxnSpPr/>
          <p:nvPr/>
        </p:nvCxnSpPr>
        <p:spPr>
          <a:xfrm>
            <a:off x="4572000" y="1268760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0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Linker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&lt;a </a:t>
            </a:r>
            <a:r>
              <a:rPr lang="nb-NO" dirty="0" err="1"/>
              <a:t>href</a:t>
            </a:r>
            <a:r>
              <a:rPr lang="nb-NO" dirty="0"/>
              <a:t>="url"&gt;TEKST&lt;/a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&lt;a </a:t>
            </a:r>
            <a:r>
              <a:rPr lang="nb-NO" dirty="0" err="1"/>
              <a:t>href</a:t>
            </a:r>
            <a:r>
              <a:rPr lang="nb-NO" dirty="0"/>
              <a:t>="http://www.hiof.no/"&gt;Besøk </a:t>
            </a:r>
            <a:r>
              <a:rPr lang="nb-NO" dirty="0" err="1"/>
              <a:t>HiØ</a:t>
            </a:r>
            <a:r>
              <a:rPr lang="nb-NO" dirty="0"/>
              <a:t>&lt;/a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/>
              <a:t>a </a:t>
            </a:r>
            <a:r>
              <a:rPr lang="nb-NO" dirty="0" err="1" smtClean="0"/>
              <a:t>href</a:t>
            </a:r>
            <a:r>
              <a:rPr lang="nb-NO" dirty="0" smtClean="0"/>
              <a:t>=</a:t>
            </a:r>
            <a:r>
              <a:rPr lang="nb-NO" dirty="0"/>
              <a:t>"</a:t>
            </a:r>
            <a:r>
              <a:rPr lang="nb-NO" dirty="0" smtClean="0"/>
              <a:t>minside.html"&gt;</a:t>
            </a:r>
            <a:r>
              <a:rPr lang="nb-NO" dirty="0" err="1" smtClean="0"/>
              <a:t>minside</a:t>
            </a:r>
            <a:r>
              <a:rPr lang="nb-NO" dirty="0" smtClean="0"/>
              <a:t>&lt;/</a:t>
            </a:r>
            <a:r>
              <a:rPr lang="nb-NO" dirty="0"/>
              <a:t>a</a:t>
            </a:r>
            <a:r>
              <a:rPr lang="nb-NO" dirty="0" smtClean="0"/>
              <a:t>&gt;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</a:t>
            </a:r>
            <a:r>
              <a:rPr lang="nb-NO" dirty="0" smtClean="0"/>
              <a:t>nkel meny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697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&lt;p&gt;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&lt;ul&gt;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     &lt;li&gt;</a:t>
            </a:r>
            <a:r>
              <a:rPr lang="nb-NO" sz="2200" dirty="0"/>
              <a:t>&lt;a </a:t>
            </a:r>
            <a:r>
              <a:rPr lang="nb-NO" sz="2200" dirty="0" err="1"/>
              <a:t>href</a:t>
            </a:r>
            <a:r>
              <a:rPr lang="nb-NO" sz="2200" dirty="0"/>
              <a:t>="http://www.hiof.no</a:t>
            </a:r>
            <a:r>
              <a:rPr lang="nb-NO" sz="2200" dirty="0" smtClean="0"/>
              <a:t>/"&gt; </a:t>
            </a:r>
            <a:r>
              <a:rPr lang="nb-NO" sz="2200" dirty="0" err="1"/>
              <a:t>HiØ</a:t>
            </a:r>
            <a:r>
              <a:rPr lang="nb-NO" sz="2200" dirty="0"/>
              <a:t>&lt;/a</a:t>
            </a:r>
            <a:r>
              <a:rPr lang="nb-NO" sz="2200" dirty="0" smtClean="0"/>
              <a:t>&gt; &lt;/li&gt;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     &lt;</a:t>
            </a:r>
            <a:r>
              <a:rPr lang="nb-NO" sz="2200" dirty="0"/>
              <a:t>li</a:t>
            </a:r>
            <a:r>
              <a:rPr lang="nb-NO" sz="2200" dirty="0" smtClean="0"/>
              <a:t>&gt;</a:t>
            </a:r>
            <a:r>
              <a:rPr lang="nb-NO" sz="2200" dirty="0"/>
              <a:t>&lt;a </a:t>
            </a:r>
            <a:r>
              <a:rPr lang="nb-NO" sz="2200" dirty="0" err="1"/>
              <a:t>href</a:t>
            </a:r>
            <a:r>
              <a:rPr lang="nb-NO" sz="2200" dirty="0"/>
              <a:t>="http://</a:t>
            </a:r>
            <a:r>
              <a:rPr lang="nb-NO" sz="2200" dirty="0" smtClean="0"/>
              <a:t>www.it.hiof.no/</a:t>
            </a:r>
            <a:r>
              <a:rPr lang="nb-NO" sz="2200" dirty="0" err="1" smtClean="0"/>
              <a:t>grit</a:t>
            </a:r>
            <a:r>
              <a:rPr lang="nb-NO" sz="2200" dirty="0" smtClean="0"/>
              <a:t>/"&gt;GRIT&lt;/</a:t>
            </a:r>
            <a:r>
              <a:rPr lang="nb-NO" sz="2200" dirty="0"/>
              <a:t>a</a:t>
            </a:r>
            <a:r>
              <a:rPr lang="nb-NO" sz="2200" dirty="0" smtClean="0"/>
              <a:t>&gt;&lt;/</a:t>
            </a:r>
            <a:r>
              <a:rPr lang="nb-NO" sz="2200" dirty="0"/>
              <a:t>li</a:t>
            </a:r>
            <a:r>
              <a:rPr lang="nb-NO" sz="2200" dirty="0" smtClean="0"/>
              <a:t>&gt;</a:t>
            </a:r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     &lt;</a:t>
            </a:r>
            <a:r>
              <a:rPr lang="nb-NO" sz="2200" dirty="0"/>
              <a:t>li</a:t>
            </a:r>
            <a:r>
              <a:rPr lang="nb-NO" sz="2200" dirty="0" smtClean="0"/>
              <a:t>&gt;</a:t>
            </a:r>
            <a:r>
              <a:rPr lang="nb-NO" sz="2200" dirty="0"/>
              <a:t>&lt;a </a:t>
            </a:r>
            <a:r>
              <a:rPr lang="nb-NO" sz="2200" dirty="0" err="1"/>
              <a:t>href</a:t>
            </a:r>
            <a:r>
              <a:rPr lang="nb-NO" sz="2200" dirty="0" smtClean="0"/>
              <a:t>="http</a:t>
            </a:r>
            <a:r>
              <a:rPr lang="nb-NO" sz="2200" dirty="0"/>
              <a:t>://www2.hiof.no/nor/it_drift/ </a:t>
            </a:r>
            <a:r>
              <a:rPr lang="nb-NO" sz="2200" dirty="0" smtClean="0"/>
              <a:t>"&gt;IT-drift&lt;/</a:t>
            </a:r>
            <a:r>
              <a:rPr lang="nb-NO" sz="2200" dirty="0"/>
              <a:t>a</a:t>
            </a:r>
            <a:r>
              <a:rPr lang="nb-NO" sz="2200" dirty="0" smtClean="0"/>
              <a:t>&gt;&lt;/</a:t>
            </a:r>
            <a:r>
              <a:rPr lang="nb-NO" sz="2200" dirty="0"/>
              <a:t>li&gt;</a:t>
            </a:r>
            <a:endParaRPr lang="nb-NO" sz="2200" dirty="0" smtClean="0"/>
          </a:p>
          <a:p>
            <a:pPr marL="0" indent="0">
              <a:buNone/>
            </a:pPr>
            <a:r>
              <a:rPr lang="nb-NO" sz="2200" dirty="0"/>
              <a:t> </a:t>
            </a:r>
            <a:r>
              <a:rPr lang="nb-NO" sz="2200" dirty="0" smtClean="0"/>
              <a:t>   &lt;/ul&gt;</a:t>
            </a:r>
          </a:p>
          <a:p>
            <a:pPr marL="0" indent="0">
              <a:buNone/>
            </a:pPr>
            <a:r>
              <a:rPr lang="nb-NO" sz="2200" dirty="0" smtClean="0"/>
              <a:t>&lt;/p&gt;</a:t>
            </a:r>
            <a:endParaRPr lang="nb-NO" sz="2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&lt;</a:t>
            </a:r>
            <a:r>
              <a:rPr lang="nb-NO" sz="2200" dirty="0" err="1" smtClean="0"/>
              <a:t>Img</a:t>
            </a:r>
            <a:r>
              <a:rPr lang="nb-NO" sz="2200" dirty="0" smtClean="0"/>
              <a:t> </a:t>
            </a:r>
            <a:r>
              <a:rPr lang="nb-NO" sz="2200" dirty="0" err="1" smtClean="0"/>
              <a:t>src</a:t>
            </a:r>
            <a:r>
              <a:rPr lang="nb-NO" sz="2200" dirty="0" smtClean="0"/>
              <a:t>=</a:t>
            </a:r>
            <a:r>
              <a:rPr lang="nb-NO" sz="2000" dirty="0"/>
              <a:t>"</a:t>
            </a:r>
            <a:r>
              <a:rPr lang="nb-NO" sz="2200" dirty="0" smtClean="0"/>
              <a:t>bilder/elg1.jpg</a:t>
            </a:r>
            <a:r>
              <a:rPr lang="nb-NO" sz="2000" dirty="0"/>
              <a:t>"</a:t>
            </a:r>
            <a:r>
              <a:rPr lang="nb-NO" sz="2200" dirty="0" smtClean="0"/>
              <a:t> alt=</a:t>
            </a:r>
            <a:r>
              <a:rPr lang="nb-NO" sz="2000" dirty="0"/>
              <a:t>"</a:t>
            </a:r>
            <a:r>
              <a:rPr lang="nb-NO" sz="2200" dirty="0" err="1" smtClean="0"/>
              <a:t>Pappaelg</a:t>
            </a:r>
            <a:r>
              <a:rPr lang="nb-NO" sz="2000" dirty="0"/>
              <a:t>"</a:t>
            </a:r>
            <a:r>
              <a:rPr lang="nb-NO" sz="2200" dirty="0" smtClean="0"/>
              <a:t> /&gt;</a:t>
            </a:r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Attributter: </a:t>
            </a:r>
            <a:r>
              <a:rPr lang="nb-NO" sz="2200" dirty="0" err="1" smtClean="0"/>
              <a:t>src</a:t>
            </a:r>
            <a:r>
              <a:rPr lang="nb-NO" sz="2200" dirty="0" smtClean="0"/>
              <a:t>, alt, </a:t>
            </a:r>
            <a:r>
              <a:rPr lang="nb-NO" sz="2200" dirty="0" err="1" smtClean="0"/>
              <a:t>title</a:t>
            </a:r>
            <a:r>
              <a:rPr lang="nb-NO" sz="2200" dirty="0" smtClean="0"/>
              <a:t>, </a:t>
            </a:r>
            <a:r>
              <a:rPr lang="nb-NO" sz="2200" dirty="0" err="1" smtClean="0"/>
              <a:t>width</a:t>
            </a:r>
            <a:r>
              <a:rPr lang="nb-NO" sz="2200" dirty="0"/>
              <a:t>,</a:t>
            </a:r>
            <a:r>
              <a:rPr lang="nb-NO" sz="2200" dirty="0" smtClean="0"/>
              <a:t> </a:t>
            </a:r>
            <a:r>
              <a:rPr lang="nb-NO" sz="2200" dirty="0" err="1" smtClean="0"/>
              <a:t>height</a:t>
            </a:r>
            <a:endParaRPr lang="nb-NO" sz="2200" dirty="0" smtClean="0"/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Plassering av bildet avhenger av hvor det står i forhold til andre html-elementer og hvorvidt det er innenfor et blokk-element eller ikke. Blokk-elementer havner alltid på en ny linje eks: &lt;p&gt;&lt;h&gt;</a:t>
            </a:r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Eksempel: elg2.html</a:t>
            </a:r>
          </a:p>
          <a:p>
            <a:pPr marL="0" indent="0">
              <a:buNone/>
            </a:pPr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Med CSS kan vi endre bildets plassering i forhold til andre elementer.</a:t>
            </a:r>
            <a:endParaRPr lang="nb-NO" sz="2200" dirty="0"/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Regler for bilder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 riktig format: </a:t>
            </a:r>
            <a:r>
              <a:rPr lang="nb-NO" dirty="0" err="1" smtClean="0"/>
              <a:t>jpg</a:t>
            </a:r>
            <a:r>
              <a:rPr lang="nb-NO" dirty="0" smtClean="0"/>
              <a:t>, </a:t>
            </a:r>
            <a:r>
              <a:rPr lang="nb-NO" dirty="0" err="1" smtClean="0"/>
              <a:t>gif</a:t>
            </a:r>
            <a:r>
              <a:rPr lang="nb-NO" dirty="0" smtClean="0"/>
              <a:t>, </a:t>
            </a:r>
            <a:r>
              <a:rPr lang="nb-NO" dirty="0" err="1" smtClean="0"/>
              <a:t>png</a:t>
            </a:r>
            <a:endParaRPr lang="nb-NO" dirty="0" smtClean="0"/>
          </a:p>
          <a:p>
            <a:r>
              <a:rPr lang="nb-NO" dirty="0" smtClean="0"/>
              <a:t>Bruk riktig størrelse</a:t>
            </a:r>
          </a:p>
          <a:p>
            <a:r>
              <a:rPr lang="nb-NO" dirty="0" smtClean="0"/>
              <a:t>Mål bildet i </a:t>
            </a:r>
            <a:r>
              <a:rPr lang="nb-NO" dirty="0" err="1" smtClean="0"/>
              <a:t>pixler</a:t>
            </a:r>
            <a:r>
              <a:rPr lang="nb-NO" dirty="0" smtClean="0"/>
              <a:t> (skjermoppløsningen kan variere)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27.08.2018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3617</TotalTime>
  <Words>1872</Words>
  <Application>Microsoft Office PowerPoint</Application>
  <PresentationFormat>Skjermfremvisning (4:3)</PresentationFormat>
  <Paragraphs>537</Paragraphs>
  <Slides>36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hio1</vt:lpstr>
      <vt:lpstr>HTML5 og CSS</vt:lpstr>
      <vt:lpstr>En webside</vt:lpstr>
      <vt:lpstr>Elementære tagger</vt:lpstr>
      <vt:lpstr>Lister</vt:lpstr>
      <vt:lpstr>Nøsta Lister</vt:lpstr>
      <vt:lpstr>Linker</vt:lpstr>
      <vt:lpstr>Enkel meny</vt:lpstr>
      <vt:lpstr>bilder</vt:lpstr>
      <vt:lpstr>Regler for bilder</vt:lpstr>
      <vt:lpstr>Tabeller</vt:lpstr>
      <vt:lpstr>table heading &lt;th&gt;</vt:lpstr>
      <vt:lpstr>Overskridende kolonner</vt:lpstr>
      <vt:lpstr>Overskridende rekker</vt:lpstr>
      <vt:lpstr>Stilsett - CSS</vt:lpstr>
      <vt:lpstr>Interne Style Sheet</vt:lpstr>
      <vt:lpstr>Eksterne Style Sheet</vt:lpstr>
      <vt:lpstr>Forklaring link tag</vt:lpstr>
      <vt:lpstr>Inline Style Sheet</vt:lpstr>
      <vt:lpstr>Hvilken stil vil bli brukt når det er flere stiler definert for et HTML-dokument. </vt:lpstr>
      <vt:lpstr>CSS syntaksen består av tre deler</vt:lpstr>
      <vt:lpstr>Type Selektor  (referere et html-element)</vt:lpstr>
      <vt:lpstr>Selektor som klassifikasjon  eller "class selector" </vt:lpstr>
      <vt:lpstr>Generell klassifikasjon som kan brukes av alle HTML-elementer.</vt:lpstr>
      <vt:lpstr>Hvordan kan man huske alle properties/egenskaper med tilhørende verdier??</vt:lpstr>
      <vt:lpstr>Bruk av id Selector </vt:lpstr>
      <vt:lpstr>id selector</vt:lpstr>
      <vt:lpstr>CSS-selectors oversikt 1</vt:lpstr>
      <vt:lpstr>CSS-selectors oversikt 2</vt:lpstr>
      <vt:lpstr>CSS kommentarer</vt:lpstr>
      <vt:lpstr>&lt;div&gt; og &lt;span&gt;</vt:lpstr>
      <vt:lpstr>&lt;span&gt;</vt:lpstr>
      <vt:lpstr>&lt;div&gt;</vt:lpstr>
      <vt:lpstr>Layout</vt:lpstr>
      <vt:lpstr>Flere bokser</vt:lpstr>
      <vt:lpstr>Nå kan vi nok til å lage en hjemmeside  med Style Sheet</vt:lpstr>
      <vt:lpstr>Karaktersett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til HTML5 og CSS</dc:title>
  <dc:creator>hakon tolsby</dc:creator>
  <cp:lastModifiedBy>Håkon Lofthus Tolsby</cp:lastModifiedBy>
  <cp:revision>81</cp:revision>
  <cp:lastPrinted>2015-08-24T06:28:29Z</cp:lastPrinted>
  <dcterms:created xsi:type="dcterms:W3CDTF">2011-08-23T19:10:13Z</dcterms:created>
  <dcterms:modified xsi:type="dcterms:W3CDTF">2018-08-27T09:55:17Z</dcterms:modified>
</cp:coreProperties>
</file>